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6" r:id="rId1"/>
    <p:sldMasterId id="2147483687" r:id="rId2"/>
  </p:sldMasterIdLst>
  <p:notesMasterIdLst>
    <p:notesMasterId r:id="rId20"/>
  </p:notesMasterIdLst>
  <p:handoutMasterIdLst>
    <p:handoutMasterId r:id="rId21"/>
  </p:handoutMasterIdLst>
  <p:sldIdLst>
    <p:sldId id="273" r:id="rId3"/>
    <p:sldId id="292" r:id="rId4"/>
    <p:sldId id="274" r:id="rId5"/>
    <p:sldId id="303" r:id="rId6"/>
    <p:sldId id="305" r:id="rId7"/>
    <p:sldId id="302" r:id="rId8"/>
    <p:sldId id="300" r:id="rId9"/>
    <p:sldId id="298" r:id="rId10"/>
    <p:sldId id="310" r:id="rId11"/>
    <p:sldId id="311" r:id="rId12"/>
    <p:sldId id="312" r:id="rId13"/>
    <p:sldId id="313" r:id="rId14"/>
    <p:sldId id="301" r:id="rId15"/>
    <p:sldId id="306" r:id="rId16"/>
    <p:sldId id="308" r:id="rId17"/>
    <p:sldId id="309" r:id="rId18"/>
    <p:sldId id="285" r:id="rId19"/>
  </p:sldIdLst>
  <p:sldSz cx="12188825" cy="6858000"/>
  <p:notesSz cx="9220200" cy="6934200"/>
  <p:custDataLst>
    <p:tags r:id="rId2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63">
          <p15:clr>
            <a:srgbClr val="A4A3A4"/>
          </p15:clr>
        </p15:guide>
        <p15:guide id="2" orient="horz" pos="490">
          <p15:clr>
            <a:srgbClr val="A4A3A4"/>
          </p15:clr>
        </p15:guide>
        <p15:guide id="3" pos="3839">
          <p15:clr>
            <a:srgbClr val="A4A3A4"/>
          </p15:clr>
        </p15:guide>
        <p15:guide id="4" orient="horz" pos="14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84" userDrawn="1">
          <p15:clr>
            <a:srgbClr val="A4A3A4"/>
          </p15:clr>
        </p15:guide>
        <p15:guide id="2" pos="29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FBB0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36" autoAdjust="0"/>
    <p:restoredTop sz="96054"/>
  </p:normalViewPr>
  <p:slideViewPr>
    <p:cSldViewPr snapToGrid="0" snapToObjects="1">
      <p:cViewPr varScale="1">
        <p:scale>
          <a:sx n="134" d="100"/>
          <a:sy n="134" d="100"/>
        </p:scale>
        <p:origin x="584" y="176"/>
      </p:cViewPr>
      <p:guideLst>
        <p:guide orient="horz" pos="4063"/>
        <p:guide orient="horz" pos="490"/>
        <p:guide pos="3839"/>
        <p:guide orient="horz" pos="14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79" d="100"/>
          <a:sy n="179" d="100"/>
        </p:scale>
        <p:origin x="-6240" y="-78"/>
      </p:cViewPr>
      <p:guideLst>
        <p:guide orient="horz" pos="2184"/>
        <p:guide pos="29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95420" cy="3467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22646" y="0"/>
            <a:ext cx="3995420" cy="3467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r">
              <a:defRPr sz="1200"/>
            </a:lvl1pPr>
          </a:lstStyle>
          <a:p>
            <a:fld id="{5D2EE567-80D6-42C6-844A-F0F6714FC972}" type="datetimeFigureOut">
              <a:rPr lang="en-US" smtClean="0"/>
              <a:pPr/>
              <a:t>7/20/20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86287"/>
            <a:ext cx="3995420" cy="3467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22646" y="6586287"/>
            <a:ext cx="3995420" cy="3467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r">
              <a:defRPr sz="1200"/>
            </a:lvl1pPr>
          </a:lstStyle>
          <a:p>
            <a:fld id="{533C794B-268C-4A67-8C2B-68C4E4A2A78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0990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tiff>
</file>

<file path=ppt/media/image12.tiff>
</file>

<file path=ppt/media/image13.tiff>
</file>

<file path=ppt/media/image14.png>
</file>

<file path=ppt/media/image15.tiff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95420" cy="3467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22646" y="0"/>
            <a:ext cx="3995420" cy="3467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r">
              <a:defRPr sz="1200"/>
            </a:lvl1pPr>
          </a:lstStyle>
          <a:p>
            <a:fld id="{A2A3B128-E09D-491C-B840-DB8C264A8EFA}" type="datetimeFigureOut">
              <a:rPr lang="en-US" smtClean="0"/>
              <a:pPr/>
              <a:t>7/20/20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00288" y="520700"/>
            <a:ext cx="4619625" cy="26003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309" tIns="46154" rIns="92309" bIns="4615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2020" y="3293745"/>
            <a:ext cx="7376160" cy="3120390"/>
          </a:xfrm>
          <a:prstGeom prst="rect">
            <a:avLst/>
          </a:prstGeom>
        </p:spPr>
        <p:txBody>
          <a:bodyPr vert="horz" lIns="92309" tIns="46154" rIns="92309" bIns="46154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86287"/>
            <a:ext cx="3995420" cy="3467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22646" y="6586287"/>
            <a:ext cx="3995420" cy="3467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r">
              <a:defRPr sz="1200"/>
            </a:lvl1pPr>
          </a:lstStyle>
          <a:p>
            <a:fld id="{3EF2277D-4E65-471B-8FDC-312617F5EA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236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6.png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177" y="0"/>
            <a:ext cx="10882424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27" y="1250785"/>
            <a:ext cx="12188825" cy="121809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1182" y="-2359"/>
            <a:ext cx="417909" cy="68575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41182" y="1463975"/>
            <a:ext cx="10918220" cy="492443"/>
          </a:xfrm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dobe Clean Light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641182" y="1990491"/>
            <a:ext cx="10918220" cy="328295"/>
          </a:xfr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2100">
                <a:solidFill>
                  <a:schemeClr val="tx1"/>
                </a:solidFill>
              </a:defRPr>
            </a:lvl1pPr>
            <a:lvl2pPr marL="5441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2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24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6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07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4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090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31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Rectangle 7"/>
          <p:cNvSpPr/>
          <p:nvPr userDrawn="1"/>
        </p:nvSpPr>
        <p:spPr>
          <a:xfrm rot="10800000">
            <a:off x="-3178" y="1033827"/>
            <a:ext cx="12188825" cy="216958"/>
          </a:xfrm>
          <a:prstGeom prst="rect">
            <a:avLst/>
          </a:prstGeom>
          <a:gradFill>
            <a:gsLst>
              <a:gs pos="0">
                <a:schemeClr val="tx1">
                  <a:alpha val="10000"/>
                </a:schemeClr>
              </a:gs>
              <a:gs pos="53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-3178" y="2468880"/>
            <a:ext cx="12188825" cy="216958"/>
          </a:xfrm>
          <a:prstGeom prst="rect">
            <a:avLst/>
          </a:prstGeom>
          <a:gradFill>
            <a:gsLst>
              <a:gs pos="0">
                <a:schemeClr val="tx1">
                  <a:alpha val="10000"/>
                </a:schemeClr>
              </a:gs>
              <a:gs pos="53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74087B-BCD0-4828-9574-C47F95F93BF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48900" y="6181406"/>
            <a:ext cx="1612258" cy="386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427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ck - Bottom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/>
          <p:cNvSpPr>
            <a:spLocks noChangeArrowheads="1"/>
          </p:cNvSpPr>
          <p:nvPr userDrawn="1"/>
        </p:nvSpPr>
        <p:spPr bwMode="auto">
          <a:xfrm>
            <a:off x="0" y="0"/>
            <a:ext cx="12188825" cy="6442364"/>
          </a:xfrm>
          <a:prstGeom prst="rect">
            <a:avLst/>
          </a:pr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825500"/>
            <a:endParaRPr lang="en-US" sz="3600">
              <a:solidFill>
                <a:srgbClr val="FFFFFF"/>
              </a:solidFill>
              <a:latin typeface="+mj-lt"/>
              <a:ea typeface="+mj-ea"/>
              <a:cs typeface="+mj-cs"/>
              <a:sym typeface="Helvetica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8D6CA-D4AF-4FDC-9641-A8569C957DEB}" type="datetime1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027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ck - No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ChangeArrowheads="1"/>
          </p:cNvSpPr>
          <p:nvPr userDrawn="1"/>
        </p:nvSpPr>
        <p:spPr bwMode="auto">
          <a:xfrm>
            <a:off x="0" y="0"/>
            <a:ext cx="12188825" cy="6858000"/>
          </a:xfrm>
          <a:prstGeom prst="rect">
            <a:avLst/>
          </a:pr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825500"/>
            <a:endParaRPr lang="en-US" sz="3600">
              <a:solidFill>
                <a:srgbClr val="FFFFFF"/>
              </a:solidFill>
              <a:latin typeface="+mj-lt"/>
              <a:ea typeface="+mj-ea"/>
              <a:cs typeface="+mj-cs"/>
              <a:sym typeface="Helvetica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8D6CA-D4AF-4FDC-9641-A8569C957DEB}" type="datetime1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96697" y="6528875"/>
            <a:ext cx="187408" cy="258055"/>
          </a:xfrm>
          <a:prstGeom prst="rect">
            <a:avLst/>
          </a:prstGeom>
        </p:spPr>
      </p:pic>
      <p:sp>
        <p:nvSpPr>
          <p:cNvPr id="10" name="Rectangle 21"/>
          <p:cNvSpPr>
            <a:spLocks noChangeArrowheads="1"/>
          </p:cNvSpPr>
          <p:nvPr userDrawn="1"/>
        </p:nvSpPr>
        <p:spPr bwMode="auto">
          <a:xfrm>
            <a:off x="304720" y="6487239"/>
            <a:ext cx="5181679" cy="10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b">
            <a:spAutoFit/>
          </a:bodyPr>
          <a:lstStyle/>
          <a:p>
            <a:r>
              <a:rPr lang="en-US" sz="700" dirty="0">
                <a:solidFill>
                  <a:srgbClr val="FFFFFF"/>
                </a:solidFill>
                <a:latin typeface="Adobe Clean" pitchFamily="-111" charset="0"/>
              </a:rPr>
              <a:t>© 2019 Adobe.  All Rights Reserved.  Adobe Confidential.</a:t>
            </a:r>
          </a:p>
        </p:txBody>
      </p:sp>
    </p:spTree>
    <p:extLst>
      <p:ext uri="{BB962C8B-B14F-4D97-AF65-F5344CB8AC3E}">
        <p14:creationId xmlns:p14="http://schemas.microsoft.com/office/powerpoint/2010/main" val="6980176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y 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ChangeArrowheads="1"/>
          </p:cNvSpPr>
          <p:nvPr userDrawn="1"/>
        </p:nvSpPr>
        <p:spPr bwMode="auto">
          <a:xfrm>
            <a:off x="0" y="0"/>
            <a:ext cx="12188825" cy="6858000"/>
          </a:xfrm>
          <a:prstGeom prst="rect">
            <a:avLst/>
          </a:prstGeom>
          <a:solidFill>
            <a:srgbClr val="5D676A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825500"/>
            <a:endParaRPr lang="en-US" sz="3600">
              <a:solidFill>
                <a:srgbClr val="FFFFFF"/>
              </a:solidFill>
              <a:latin typeface="+mj-lt"/>
              <a:ea typeface="+mj-ea"/>
              <a:cs typeface="+mj-cs"/>
              <a:sym typeface="Helvetica Light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87967" y="2449523"/>
            <a:ext cx="1412888" cy="1945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3788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86522" y="2447346"/>
            <a:ext cx="1414469" cy="194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9905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6090" y="630937"/>
            <a:ext cx="5234212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242" y="1098388"/>
            <a:ext cx="10315731" cy="4394988"/>
          </a:xfrm>
        </p:spPr>
        <p:txBody>
          <a:bodyPr anchor="ctr">
            <a:noAutofit/>
          </a:bodyPr>
          <a:lstStyle>
            <a:lvl1pPr algn="ctr">
              <a:defRPr sz="9997" spc="8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4469" y="5979197"/>
            <a:ext cx="8043278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999" b="1" i="0" cap="all" spc="400" baseline="0">
                <a:solidFill>
                  <a:schemeClr val="tx2"/>
                </a:solidFill>
              </a:defRPr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242" y="6375679"/>
            <a:ext cx="2329115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3AB78257-7A7E-4BBC-BB44-767E213B120F}" type="datetime1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79244" y="6375679"/>
            <a:ext cx="4113728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4857" y="6375679"/>
            <a:ext cx="2329116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algn="ctr"/>
            <a:fld id="{90156F56-D5AE-4C6F-B826-C69D1BC521BB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39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4312580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78257-7A7E-4BBC-BB44-767E213B120F}" type="datetime1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487367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085" y="1073889"/>
            <a:ext cx="8184939" cy="4064627"/>
          </a:xfrm>
        </p:spPr>
        <p:txBody>
          <a:bodyPr anchor="b">
            <a:normAutofit/>
          </a:bodyPr>
          <a:lstStyle>
            <a:lvl1pPr>
              <a:defRPr sz="8397" spc="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085" y="5159782"/>
            <a:ext cx="7015661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999" b="1" i="0" cap="all" spc="400" baseline="0">
                <a:solidFill>
                  <a:schemeClr val="accent1"/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5704" y="6375679"/>
            <a:ext cx="1493558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AB78257-7A7E-4BBC-BB44-767E213B120F}" type="datetime1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7689" y="6375679"/>
            <a:ext cx="4113728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39845" y="6375679"/>
            <a:ext cx="1487179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algn="ctr"/>
            <a:fld id="{90156F56-D5AE-4C6F-B826-C69D1BC521BB}" type="slidenum">
              <a:rPr lang="en-US" smtClean="0"/>
              <a:pPr algn="ctr"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3905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460043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6973" y="2286000"/>
            <a:ext cx="4799350" cy="36195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6065" y="2286000"/>
            <a:ext cx="4799350" cy="36195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78257-7A7E-4BBC-BB44-767E213B120F}" type="datetime1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059994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402" y="381001"/>
            <a:ext cx="10170051" cy="149351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352" y="2199634"/>
            <a:ext cx="479935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99" b="1" cap="all" spc="200" baseline="0">
                <a:solidFill>
                  <a:schemeClr val="tx2"/>
                </a:solidFill>
              </a:defRPr>
            </a:lvl1pPr>
            <a:lvl2pPr marL="457063" indent="0">
              <a:buNone/>
              <a:defRPr sz="18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6973" y="2909102"/>
            <a:ext cx="4799350" cy="29963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2136" y="2199634"/>
            <a:ext cx="479935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99" b="1" cap="all" spc="200" baseline="0">
                <a:solidFill>
                  <a:schemeClr val="tx2"/>
                </a:solidFill>
              </a:defRPr>
            </a:lvl1pPr>
            <a:lvl2pPr marL="457063" indent="0">
              <a:buNone/>
              <a:defRPr sz="18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2136" y="2909102"/>
            <a:ext cx="4799350" cy="299639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78257-7A7E-4BBC-BB44-767E213B120F}" type="datetime1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528406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78257-7A7E-4BBC-BB44-767E213B120F}" type="datetime1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5213183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787"/>
            <a:ext cx="12188825" cy="6856213"/>
          </a:xfrm>
          <a:prstGeom prst="rect">
            <a:avLst/>
          </a:prstGeom>
          <a:ln>
            <a:noFill/>
          </a:ln>
        </p:spPr>
      </p:pic>
      <p:sp>
        <p:nvSpPr>
          <p:cNvPr id="8" name="Rectangle 7"/>
          <p:cNvSpPr/>
          <p:nvPr userDrawn="1"/>
        </p:nvSpPr>
        <p:spPr>
          <a:xfrm>
            <a:off x="127" y="1250785"/>
            <a:ext cx="12188825" cy="121809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 rot="10800000">
            <a:off x="127" y="1033827"/>
            <a:ext cx="12188825" cy="216958"/>
          </a:xfrm>
          <a:prstGeom prst="rect">
            <a:avLst/>
          </a:prstGeom>
          <a:gradFill>
            <a:gsLst>
              <a:gs pos="0">
                <a:schemeClr val="tx1">
                  <a:alpha val="10000"/>
                </a:schemeClr>
              </a:gs>
              <a:gs pos="53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127" y="2468880"/>
            <a:ext cx="12188825" cy="216958"/>
          </a:xfrm>
          <a:prstGeom prst="rect">
            <a:avLst/>
          </a:prstGeom>
          <a:gradFill>
            <a:gsLst>
              <a:gs pos="0">
                <a:schemeClr val="tx1">
                  <a:alpha val="10000"/>
                </a:schemeClr>
              </a:gs>
              <a:gs pos="53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41182" y="1463975"/>
            <a:ext cx="10918220" cy="492443"/>
          </a:xfrm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dobe Clean Light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641182" y="1993392"/>
            <a:ext cx="10918220" cy="328295"/>
          </a:xfr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2100">
                <a:solidFill>
                  <a:schemeClr val="tx1"/>
                </a:solidFill>
              </a:defRPr>
            </a:lvl1pPr>
            <a:lvl2pPr marL="5441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2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24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6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07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4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090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31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1182" y="-2359"/>
            <a:ext cx="417909" cy="6857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36C1290-DEE7-4E25-AE39-5BFE40FAAAB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48900" y="6181406"/>
            <a:ext cx="1612258" cy="38603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300982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78257-7A7E-4BBC-BB44-767E213B120F}" type="datetime1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90915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7888" y="0"/>
            <a:ext cx="4800937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5713" y="457200"/>
            <a:ext cx="3091310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899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4852" y="920377"/>
            <a:ext cx="6156814" cy="4985124"/>
          </a:xfrm>
        </p:spPr>
        <p:txBody>
          <a:bodyPr/>
          <a:lstStyle>
            <a:lvl1pPr>
              <a:defRPr sz="3199"/>
            </a:lvl1pPr>
            <a:lvl2pPr>
              <a:defRPr sz="2799"/>
            </a:lvl2pPr>
            <a:lvl3pPr>
              <a:defRPr sz="2399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5714" y="1741336"/>
            <a:ext cx="3091310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4852" y="6375679"/>
            <a:ext cx="1233034" cy="348462"/>
          </a:xfrm>
        </p:spPr>
        <p:txBody>
          <a:bodyPr/>
          <a:lstStyle/>
          <a:p>
            <a:fld id="{3AB78257-7A7E-4BBC-BB44-767E213B120F}" type="datetime1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073" y="6375679"/>
            <a:ext cx="3481272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9532" y="6375679"/>
            <a:ext cx="1232135" cy="345796"/>
          </a:xfrm>
        </p:spPr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39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40958707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391" y="1"/>
            <a:ext cx="7353669" cy="6857999"/>
          </a:xfrm>
        </p:spPr>
        <p:txBody>
          <a:bodyPr anchor="t"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7888" y="0"/>
            <a:ext cx="4800937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39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5712" y="457200"/>
            <a:ext cx="3091312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899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5712" y="1741336"/>
            <a:ext cx="3091312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751" y="6375679"/>
            <a:ext cx="1232135" cy="348462"/>
          </a:xfrm>
        </p:spPr>
        <p:txBody>
          <a:bodyPr/>
          <a:lstStyle/>
          <a:p>
            <a:fld id="{3AB78257-7A7E-4BBC-BB44-767E213B120F}" type="datetime1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073" y="6375679"/>
            <a:ext cx="3481271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6087" y="6375679"/>
            <a:ext cx="1234119" cy="345796"/>
          </a:xfrm>
        </p:spPr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400607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78257-7A7E-4BBC-BB44-767E213B120F}" type="datetime1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9122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3700" y="382386"/>
            <a:ext cx="1491743" cy="560040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6973" y="382386"/>
            <a:ext cx="8390399" cy="560040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78257-7A7E-4BBC-BB44-767E213B120F}" type="datetime1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381671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177" y="0"/>
            <a:ext cx="10882424" cy="6858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27" y="1250785"/>
            <a:ext cx="12188825" cy="121809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1182" y="-2359"/>
            <a:ext cx="417909" cy="68575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41182" y="1463975"/>
            <a:ext cx="10918220" cy="492443"/>
          </a:xfrm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dobe Clean Light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641182" y="1990491"/>
            <a:ext cx="10918220" cy="328295"/>
          </a:xfr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2100">
                <a:solidFill>
                  <a:schemeClr val="tx1"/>
                </a:solidFill>
              </a:defRPr>
            </a:lvl1pPr>
            <a:lvl2pPr marL="5441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2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24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6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07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4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090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31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Rectangle 7"/>
          <p:cNvSpPr/>
          <p:nvPr userDrawn="1"/>
        </p:nvSpPr>
        <p:spPr>
          <a:xfrm rot="10800000">
            <a:off x="-3178" y="1033827"/>
            <a:ext cx="12188825" cy="216958"/>
          </a:xfrm>
          <a:prstGeom prst="rect">
            <a:avLst/>
          </a:prstGeom>
          <a:gradFill>
            <a:gsLst>
              <a:gs pos="0">
                <a:schemeClr val="tx1">
                  <a:alpha val="10000"/>
                </a:schemeClr>
              </a:gs>
              <a:gs pos="53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-3178" y="2468880"/>
            <a:ext cx="12188825" cy="216958"/>
          </a:xfrm>
          <a:prstGeom prst="rect">
            <a:avLst/>
          </a:prstGeom>
          <a:gradFill>
            <a:gsLst>
              <a:gs pos="0">
                <a:schemeClr val="tx1">
                  <a:alpha val="10000"/>
                </a:schemeClr>
              </a:gs>
              <a:gs pos="53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74087B-BCD0-4828-9574-C47F95F93BF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48900" y="6181406"/>
            <a:ext cx="1612258" cy="386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40573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787"/>
            <a:ext cx="12188825" cy="6856213"/>
          </a:xfrm>
          <a:prstGeom prst="rect">
            <a:avLst/>
          </a:prstGeom>
          <a:ln>
            <a:noFill/>
          </a:ln>
        </p:spPr>
      </p:pic>
      <p:sp>
        <p:nvSpPr>
          <p:cNvPr id="8" name="Rectangle 7"/>
          <p:cNvSpPr/>
          <p:nvPr userDrawn="1"/>
        </p:nvSpPr>
        <p:spPr>
          <a:xfrm>
            <a:off x="127" y="1250785"/>
            <a:ext cx="12188825" cy="121809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 rot="10800000">
            <a:off x="127" y="1033827"/>
            <a:ext cx="12188825" cy="216958"/>
          </a:xfrm>
          <a:prstGeom prst="rect">
            <a:avLst/>
          </a:prstGeom>
          <a:gradFill>
            <a:gsLst>
              <a:gs pos="0">
                <a:schemeClr val="tx1">
                  <a:alpha val="10000"/>
                </a:schemeClr>
              </a:gs>
              <a:gs pos="53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127" y="2468880"/>
            <a:ext cx="12188825" cy="216958"/>
          </a:xfrm>
          <a:prstGeom prst="rect">
            <a:avLst/>
          </a:prstGeom>
          <a:gradFill>
            <a:gsLst>
              <a:gs pos="0">
                <a:schemeClr val="tx1">
                  <a:alpha val="10000"/>
                </a:schemeClr>
              </a:gs>
              <a:gs pos="53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641182" y="1463975"/>
            <a:ext cx="10918220" cy="492443"/>
          </a:xfrm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dobe Clean Light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641182" y="1993392"/>
            <a:ext cx="10918220" cy="328295"/>
          </a:xfr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2100">
                <a:solidFill>
                  <a:schemeClr val="tx1"/>
                </a:solidFill>
              </a:defRPr>
            </a:lvl1pPr>
            <a:lvl2pPr marL="5441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2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24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6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07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4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090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31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1182" y="-2359"/>
            <a:ext cx="417909" cy="6857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36C1290-DEE7-4E25-AE39-5BFE40FAAAB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48900" y="6181406"/>
            <a:ext cx="1612258" cy="38603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7762212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White 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86522" y="2447346"/>
            <a:ext cx="1414469" cy="194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742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White - Top &amp; Bottom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8D6CA-D4AF-4FDC-9641-A8569C957DEB}" type="datetime1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534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White - Bottom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2" cy="6442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8D6CA-D4AF-4FDC-9641-A8569C957DEB}" type="datetime1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White - No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lang="en-US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3B8D6CA-D4AF-4FDC-9641-A8569C957DEB}" type="datetime1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lang="en-US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algn="ctr"/>
            <a:fld id="{90156F56-D5AE-4C6F-B826-C69D1BC521BB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9" name="Rectangle 21"/>
          <p:cNvSpPr>
            <a:spLocks noChangeArrowheads="1"/>
          </p:cNvSpPr>
          <p:nvPr userDrawn="1"/>
        </p:nvSpPr>
        <p:spPr bwMode="auto">
          <a:xfrm>
            <a:off x="304720" y="6487239"/>
            <a:ext cx="5181679" cy="10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b">
            <a:spAutoFit/>
          </a:bodyPr>
          <a:lstStyle/>
          <a:p>
            <a:r>
              <a:rPr lang="en-US" sz="700" dirty="0">
                <a:solidFill>
                  <a:schemeClr val="tx1">
                    <a:lumMod val="75000"/>
                    <a:lumOff val="25000"/>
                  </a:schemeClr>
                </a:solidFill>
                <a:latin typeface="Adobe Clean" pitchFamily="-111" charset="0"/>
              </a:rPr>
              <a:t>© 2019 Adobe.  All Rights Reserved.  Adobe Confidential.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96697" y="6528875"/>
            <a:ext cx="187408" cy="25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783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y - Top &amp; Bottom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5"/>
          <p:cNvSpPr>
            <a:spLocks noChangeArrowheads="1"/>
          </p:cNvSpPr>
          <p:nvPr userDrawn="1"/>
        </p:nvSpPr>
        <p:spPr bwMode="auto">
          <a:xfrm>
            <a:off x="0" y="225630"/>
            <a:ext cx="12188825" cy="6216734"/>
          </a:xfrm>
          <a:prstGeom prst="rect">
            <a:avLst/>
          </a:prstGeom>
          <a:solidFill>
            <a:srgbClr val="5D676A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825500"/>
            <a:endParaRPr lang="en-US" sz="3600">
              <a:solidFill>
                <a:srgbClr val="FFFFFF"/>
              </a:solidFill>
              <a:latin typeface="+mj-lt"/>
              <a:ea typeface="+mj-ea"/>
              <a:cs typeface="+mj-cs"/>
              <a:sym typeface="Helvetica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8D6CA-D4AF-4FDC-9641-A8569C957DEB}" type="datetime1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146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y - Bottom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12192002" cy="6442076"/>
          </a:xfrm>
          <a:prstGeom prst="rect">
            <a:avLst/>
          </a:prstGeom>
          <a:solidFill>
            <a:srgbClr val="5D67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8D6CA-D4AF-4FDC-9641-A8569C957DEB}" type="datetime1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723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Gray - No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ChangeArrowheads="1"/>
          </p:cNvSpPr>
          <p:nvPr userDrawn="1"/>
        </p:nvSpPr>
        <p:spPr bwMode="auto">
          <a:xfrm>
            <a:off x="0" y="0"/>
            <a:ext cx="12188825" cy="6858000"/>
          </a:xfrm>
          <a:prstGeom prst="rect">
            <a:avLst/>
          </a:prstGeom>
          <a:solidFill>
            <a:srgbClr val="5D676A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825500"/>
            <a:endParaRPr lang="en-US" sz="3600">
              <a:solidFill>
                <a:srgbClr val="FFFFFF"/>
              </a:solidFill>
              <a:latin typeface="+mj-lt"/>
              <a:ea typeface="+mj-ea"/>
              <a:cs typeface="+mj-cs"/>
              <a:sym typeface="Helvetica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8D6CA-D4AF-4FDC-9641-A8569C957DEB}" type="datetime1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96697" y="6528875"/>
            <a:ext cx="187408" cy="258055"/>
          </a:xfrm>
          <a:prstGeom prst="rect">
            <a:avLst/>
          </a:prstGeom>
        </p:spPr>
      </p:pic>
      <p:sp>
        <p:nvSpPr>
          <p:cNvPr id="10" name="Rectangle 21"/>
          <p:cNvSpPr>
            <a:spLocks noChangeArrowheads="1"/>
          </p:cNvSpPr>
          <p:nvPr userDrawn="1"/>
        </p:nvSpPr>
        <p:spPr bwMode="auto">
          <a:xfrm>
            <a:off x="304720" y="6487239"/>
            <a:ext cx="5181679" cy="10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b">
            <a:spAutoFit/>
          </a:bodyPr>
          <a:lstStyle/>
          <a:p>
            <a:r>
              <a:rPr lang="en-US" sz="700" dirty="0">
                <a:solidFill>
                  <a:srgbClr val="FFFFFF"/>
                </a:solidFill>
                <a:latin typeface="Adobe Clean" pitchFamily="-111" charset="0"/>
              </a:rPr>
              <a:t>© 2019 Adobe.  All Rights Reserved.  Adobe Confidential.</a:t>
            </a:r>
          </a:p>
        </p:txBody>
      </p:sp>
    </p:spTree>
    <p:extLst>
      <p:ext uri="{BB962C8B-B14F-4D97-AF65-F5344CB8AC3E}">
        <p14:creationId xmlns:p14="http://schemas.microsoft.com/office/powerpoint/2010/main" val="83399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ck - Top &amp; Bottom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5"/>
          <p:cNvSpPr>
            <a:spLocks noChangeArrowheads="1"/>
          </p:cNvSpPr>
          <p:nvPr userDrawn="1"/>
        </p:nvSpPr>
        <p:spPr bwMode="auto">
          <a:xfrm>
            <a:off x="0" y="225630"/>
            <a:ext cx="12188825" cy="6216734"/>
          </a:xfrm>
          <a:prstGeom prst="rect">
            <a:avLst/>
          </a:pr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825500"/>
            <a:endParaRPr lang="en-US" sz="3600">
              <a:solidFill>
                <a:srgbClr val="FFFFFF"/>
              </a:solidFill>
              <a:latin typeface="+mj-lt"/>
              <a:ea typeface="+mj-ea"/>
              <a:cs typeface="+mj-cs"/>
              <a:sym typeface="Helvetica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B8D6CA-D4AF-4FDC-9641-A8569C957DEB}" type="datetime1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932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15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0882424" cy="68580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3179" y="6442364"/>
            <a:ext cx="12188825" cy="415636"/>
          </a:xfrm>
          <a:prstGeom prst="rect">
            <a:avLst/>
          </a:prstGeom>
          <a:gradFill>
            <a:gsLst>
              <a:gs pos="0">
                <a:schemeClr val="tx1">
                  <a:alpha val="14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/>
          <p:cNvSpPr>
            <a:spLocks noChangeArrowheads="1"/>
          </p:cNvSpPr>
          <p:nvPr userDrawn="1"/>
        </p:nvSpPr>
        <p:spPr bwMode="auto">
          <a:xfrm>
            <a:off x="0" y="225630"/>
            <a:ext cx="12188825" cy="6216734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825500"/>
            <a:endParaRPr lang="en-US" sz="3600" b="0" i="0" u="none">
              <a:solidFill>
                <a:srgbClr val="FFFFFF"/>
              </a:solidFill>
              <a:latin typeface="+mj-lt"/>
              <a:ea typeface="+mj-ea"/>
              <a:cs typeface="+mj-cs"/>
              <a:sym typeface="Helvetica Light"/>
            </a:endParaRPr>
          </a:p>
        </p:txBody>
      </p:sp>
      <p:sp>
        <p:nvSpPr>
          <p:cNvPr id="9" name="Rectangle 21"/>
          <p:cNvSpPr>
            <a:spLocks noChangeArrowheads="1"/>
          </p:cNvSpPr>
          <p:nvPr userDrawn="1"/>
        </p:nvSpPr>
        <p:spPr bwMode="auto">
          <a:xfrm>
            <a:off x="304720" y="6487239"/>
            <a:ext cx="5181679" cy="10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b">
            <a:spAutoFit/>
          </a:bodyPr>
          <a:lstStyle/>
          <a:p>
            <a:r>
              <a:rPr lang="en-US" sz="700" dirty="0">
                <a:solidFill>
                  <a:srgbClr val="FFFFFF"/>
                </a:solidFill>
                <a:latin typeface="Adobe Clean" pitchFamily="-111" charset="0"/>
              </a:rPr>
              <a:t>© 2019 Adobe.  All Rights Reserved.  Adobe Confidential.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86545" y="6629400"/>
            <a:ext cx="1015735" cy="168274"/>
          </a:xfrm>
          <a:prstGeom prst="rect">
            <a:avLst/>
          </a:prstGeom>
        </p:spPr>
        <p:txBody>
          <a:bodyPr vert="horz" lIns="108829" tIns="54414" rIns="108829" bIns="54414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fld id="{3AB78257-7A7E-4BBC-BB44-767E213B120F}" type="datetime1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1441" y="6629400"/>
            <a:ext cx="5203530" cy="168274"/>
          </a:xfrm>
          <a:prstGeom prst="rect">
            <a:avLst/>
          </a:prstGeom>
        </p:spPr>
        <p:txBody>
          <a:bodyPr vert="horz" lIns="0" tIns="54414" rIns="108829" bIns="54414" rtlCol="0" anchor="ctr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86545" y="6477000"/>
            <a:ext cx="1015735" cy="168274"/>
          </a:xfrm>
          <a:prstGeom prst="rect">
            <a:avLst/>
          </a:prstGeom>
        </p:spPr>
        <p:txBody>
          <a:bodyPr vert="horz" lIns="108829" tIns="54414" rIns="108829" bIns="54414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pPr algn="ctr"/>
            <a:fld id="{90156F56-D5AE-4C6F-B826-C69D1BC521BB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721" y="287507"/>
            <a:ext cx="11579384" cy="593725"/>
          </a:xfrm>
          <a:prstGeom prst="rect">
            <a:avLst/>
          </a:prstGeom>
        </p:spPr>
        <p:txBody>
          <a:bodyPr vert="horz" lIns="108829" tIns="54414" rIns="108829" bIns="54414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721" y="1143000"/>
            <a:ext cx="11579384" cy="5029200"/>
          </a:xfrm>
          <a:prstGeom prst="rect">
            <a:avLst/>
          </a:prstGeom>
        </p:spPr>
        <p:txBody>
          <a:bodyPr vert="horz" lIns="108829" tIns="54414" rIns="108829" bIns="54414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Rectangle 14"/>
          <p:cNvSpPr/>
          <p:nvPr userDrawn="1"/>
        </p:nvSpPr>
        <p:spPr>
          <a:xfrm rot="10800000">
            <a:off x="-3178" y="8671"/>
            <a:ext cx="12188825" cy="216958"/>
          </a:xfrm>
          <a:prstGeom prst="rect">
            <a:avLst/>
          </a:prstGeom>
          <a:gradFill>
            <a:gsLst>
              <a:gs pos="0">
                <a:schemeClr val="tx1">
                  <a:alpha val="10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77325" y="6514985"/>
            <a:ext cx="226152" cy="28268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7" r:id="rId2"/>
    <p:sldLayoutId id="2147483678" r:id="rId3"/>
    <p:sldLayoutId id="2147483658" r:id="rId4"/>
    <p:sldLayoutId id="2147483681" r:id="rId5"/>
    <p:sldLayoutId id="2147483679" r:id="rId6"/>
    <p:sldLayoutId id="2147483675" r:id="rId7"/>
    <p:sldLayoutId id="2147483682" r:id="rId8"/>
    <p:sldLayoutId id="2147483680" r:id="rId9"/>
    <p:sldLayoutId id="2147483676" r:id="rId10"/>
    <p:sldLayoutId id="2147483683" r:id="rId11"/>
    <p:sldLayoutId id="2147483685" r:id="rId12"/>
    <p:sldLayoutId id="2147483686" r:id="rId13"/>
  </p:sldLayoutIdLst>
  <p:hf hdr="0" ftr="0" dt="0"/>
  <p:txStyles>
    <p:titleStyle>
      <a:lvl1pPr algn="l" defTabSz="1088291" rtl="0" eaLnBrk="1" latinLnBrk="0" hangingPunct="1">
        <a:spcBef>
          <a:spcPct val="0"/>
        </a:spcBef>
        <a:buNone/>
        <a:defRPr sz="3200" b="0" i="0" u="none" kern="1200">
          <a:solidFill>
            <a:schemeClr val="tx1">
              <a:lumMod val="75000"/>
              <a:lumOff val="25000"/>
            </a:schemeClr>
          </a:solidFill>
          <a:latin typeface="Adobe Clean Light" pitchFamily="34" charset="0"/>
          <a:ea typeface="+mj-ea"/>
          <a:cs typeface="+mj-cs"/>
        </a:defRPr>
      </a:lvl1pPr>
    </p:titleStyle>
    <p:bodyStyle>
      <a:lvl1pPr marL="274638" indent="-265113" algn="l" defTabSz="1088291" rtl="0" eaLnBrk="1" latinLnBrk="0" hangingPunct="1">
        <a:spcBef>
          <a:spcPts val="714"/>
        </a:spcBef>
        <a:buClr>
          <a:schemeClr val="bg1">
            <a:lumMod val="50000"/>
          </a:schemeClr>
        </a:buClr>
        <a:buSzPct val="70000"/>
        <a:buFont typeface="Wingdings" pitchFamily="2" charset="2"/>
        <a:buChar char="§"/>
        <a:defRPr sz="2400" kern="1200">
          <a:solidFill>
            <a:schemeClr val="tx1"/>
          </a:solidFill>
          <a:latin typeface="Adobe Clean Light" pitchFamily="34" charset="0"/>
          <a:ea typeface="+mn-ea"/>
          <a:cs typeface="+mn-cs"/>
        </a:defRPr>
      </a:lvl1pPr>
      <a:lvl2pPr marL="551703" indent="-275852" algn="l" defTabSz="1088291" rtl="0" eaLnBrk="1" latinLnBrk="0" hangingPunct="1">
        <a:spcBef>
          <a:spcPts val="714"/>
        </a:spcBef>
        <a:buClr>
          <a:schemeClr val="bg1">
            <a:lumMod val="50000"/>
          </a:schemeClr>
        </a:buClr>
        <a:buSzPct val="70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51979" indent="-200276" algn="l" defTabSz="1088291" rtl="0" eaLnBrk="1" latinLnBrk="0" hangingPunct="1">
        <a:spcBef>
          <a:spcPts val="714"/>
        </a:spcBef>
        <a:buClr>
          <a:schemeClr val="bg1">
            <a:lumMod val="50000"/>
          </a:schemeClr>
        </a:buClr>
        <a:buSzPct val="70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50366" indent="-198387" algn="l" defTabSz="1088291" rtl="0" eaLnBrk="1" latinLnBrk="0" hangingPunct="1">
        <a:spcBef>
          <a:spcPts val="714"/>
        </a:spcBef>
        <a:buClr>
          <a:schemeClr val="bg1">
            <a:lumMod val="50000"/>
          </a:schemeClr>
        </a:buClr>
        <a:buSzPct val="70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088291" indent="-137926" algn="l" defTabSz="1088291" rtl="0" eaLnBrk="1" latinLnBrk="0" hangingPunct="1">
        <a:spcBef>
          <a:spcPts val="714"/>
        </a:spcBef>
        <a:buClr>
          <a:schemeClr val="bg1">
            <a:lumMod val="50000"/>
          </a:schemeClr>
        </a:buClr>
        <a:buSzPct val="70000"/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992799" indent="-272073" algn="l" defTabSz="1088291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6944" indent="-272073" algn="l" defTabSz="1088291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1089" indent="-272073" algn="l" defTabSz="1088291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5235" indent="-272073" algn="l" defTabSz="1088291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8829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145" algn="l" defTabSz="108829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291" algn="l" defTabSz="108829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436" algn="l" defTabSz="108829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6581" algn="l" defTabSz="108829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0726" algn="l" defTabSz="108829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4872" algn="l" defTabSz="108829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017" algn="l" defTabSz="108829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3162" algn="l" defTabSz="1088291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352" y="382385"/>
            <a:ext cx="10175671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352" y="2286002"/>
            <a:ext cx="10175671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352" y="6375679"/>
            <a:ext cx="2329115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AB78257-7A7E-4BBC-BB44-767E213B120F}" type="datetime1">
              <a:rPr lang="en-US" smtClean="0"/>
              <a:pPr/>
              <a:t>7/20/20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7549" y="6375679"/>
            <a:ext cx="4113728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08359" y="6375679"/>
            <a:ext cx="2818665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ctr"/>
            <a:fld id="{90156F56-D5AE-4C6F-B826-C69D1BC521BB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1" y="0"/>
            <a:ext cx="885594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5435" y="0"/>
            <a:ext cx="28339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97CA1D6-E42C-7C4E-A171-967A38C58DC1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0882424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2E662BD-9B36-DA42-8EDD-1EF20F55A699}"/>
              </a:ext>
            </a:extLst>
          </p:cNvPr>
          <p:cNvSpPr/>
          <p:nvPr userDrawn="1"/>
        </p:nvSpPr>
        <p:spPr>
          <a:xfrm>
            <a:off x="-3179" y="6442364"/>
            <a:ext cx="12188825" cy="415636"/>
          </a:xfrm>
          <a:prstGeom prst="rect">
            <a:avLst/>
          </a:prstGeom>
          <a:gradFill>
            <a:gsLst>
              <a:gs pos="0">
                <a:schemeClr val="tx1">
                  <a:alpha val="14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5">
            <a:extLst>
              <a:ext uri="{FF2B5EF4-FFF2-40B4-BE49-F238E27FC236}">
                <a16:creationId xmlns:a16="http://schemas.microsoft.com/office/drawing/2014/main" id="{23427BEE-31C5-EA41-A9B3-339AF27257B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225630"/>
            <a:ext cx="12188825" cy="6216734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825500"/>
            <a:endParaRPr lang="en-US" sz="3600" b="0" i="0" u="none">
              <a:solidFill>
                <a:srgbClr val="FFFFFF"/>
              </a:solidFill>
              <a:latin typeface="+mj-lt"/>
              <a:ea typeface="+mj-ea"/>
              <a:cs typeface="+mj-cs"/>
              <a:sym typeface="Helvetica Light"/>
            </a:endParaRPr>
          </a:p>
        </p:txBody>
      </p:sp>
      <p:sp>
        <p:nvSpPr>
          <p:cNvPr id="14" name="Rectangle 21">
            <a:extLst>
              <a:ext uri="{FF2B5EF4-FFF2-40B4-BE49-F238E27FC236}">
                <a16:creationId xmlns:a16="http://schemas.microsoft.com/office/drawing/2014/main" id="{2278E470-7731-EA46-9603-1FAAFC84AC4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04720" y="6487239"/>
            <a:ext cx="5181679" cy="10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b">
            <a:spAutoFit/>
          </a:bodyPr>
          <a:lstStyle/>
          <a:p>
            <a:r>
              <a:rPr lang="en-US" sz="700" dirty="0">
                <a:solidFill>
                  <a:srgbClr val="FFFFFF"/>
                </a:solidFill>
                <a:latin typeface="Adobe Clean" pitchFamily="-111" charset="0"/>
              </a:rPr>
              <a:t>© 2019 Adobe.  All Rights Reserved.  Adobe Confidential.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1AC09BC-AB5A-8646-9FE2-D2322AD65BBA}"/>
              </a:ext>
            </a:extLst>
          </p:cNvPr>
          <p:cNvSpPr/>
          <p:nvPr userDrawn="1"/>
        </p:nvSpPr>
        <p:spPr>
          <a:xfrm rot="10800000">
            <a:off x="-3178" y="8671"/>
            <a:ext cx="12188825" cy="216958"/>
          </a:xfrm>
          <a:prstGeom prst="rect">
            <a:avLst/>
          </a:prstGeom>
          <a:gradFill>
            <a:gsLst>
              <a:gs pos="0">
                <a:schemeClr val="tx1">
                  <a:alpha val="10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6809BA5-88B9-4945-AFEC-B999844EF2D1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77325" y="6514985"/>
            <a:ext cx="226152" cy="282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64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2" r:id="rId14"/>
  </p:sldLayoutIdLst>
  <p:hf hdr="0" ftr="0" dt="0"/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5098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999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799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spring.io/spring-framework/docs/5.2.7.RELEASE/javadoc-api/org/springframework/core/env/CommandLinePropertySource.html?is-external=true" TargetMode="External"/><Relationship Id="rId2" Type="http://schemas.openxmlformats.org/officeDocument/2006/relationships/hyperlink" Target="https://docs.spring.io/spring-framework/docs/5.2.7.RELEASE/javadoc-api/org/springframework/context/ApplicationContext.html?is-external=true" TargetMode="Externa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docs.spring.io/spring-boot/docs/current/api/org/springframework/boot/CommandLineRunner.htm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41182" y="1294700"/>
            <a:ext cx="10918220" cy="553998"/>
          </a:xfrm>
        </p:spPr>
        <p:txBody>
          <a:bodyPr/>
          <a:lstStyle/>
          <a:p>
            <a:r>
              <a:rPr lang="en-US" sz="4000" dirty="0"/>
              <a:t>Java Dev Camp </a:t>
            </a:r>
            <a:r>
              <a:rPr lang="en-US" sz="4000" baseline="30000" dirty="0"/>
              <a:t>{girls edition}: </a:t>
            </a:r>
            <a:r>
              <a:rPr lang="en-US" sz="4000" b="1" baseline="30000" dirty="0"/>
              <a:t>take 2- welcome back!</a:t>
            </a:r>
            <a:endParaRPr lang="en-US" sz="3200" b="1" baseline="30000" dirty="0"/>
          </a:p>
        </p:txBody>
      </p:sp>
    </p:spTree>
    <p:extLst>
      <p:ext uri="{BB962C8B-B14F-4D97-AF65-F5344CB8AC3E}">
        <p14:creationId xmlns:p14="http://schemas.microsoft.com/office/powerpoint/2010/main" val="1778977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7C854-380C-424E-95D3-EA23A2AAC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3975" y="382385"/>
            <a:ext cx="10103048" cy="884440"/>
          </a:xfrm>
        </p:spPr>
        <p:txBody>
          <a:bodyPr>
            <a:noAutofit/>
          </a:bodyPr>
          <a:lstStyle/>
          <a:p>
            <a:pPr algn="ctr"/>
            <a:r>
              <a:rPr lang="ro-RO" sz="3600" dirty="0">
                <a:latin typeface="+mn-lt"/>
              </a:rPr>
              <a:t>@</a:t>
            </a:r>
            <a:r>
              <a:rPr lang="ro-RO" sz="2800" dirty="0" err="1">
                <a:latin typeface="+mn-lt"/>
              </a:rPr>
              <a:t>SpringBootApplication</a:t>
            </a:r>
            <a:br>
              <a:rPr lang="ro-RO" sz="2800" dirty="0">
                <a:latin typeface="+mn-lt"/>
              </a:rPr>
            </a:br>
            <a:r>
              <a:rPr lang="ro-RO" sz="2000" dirty="0" err="1">
                <a:latin typeface="+mn-lt"/>
              </a:rPr>
              <a:t>where</a:t>
            </a:r>
            <a:r>
              <a:rPr lang="ro-RO" sz="2000" dirty="0">
                <a:latin typeface="+mn-lt"/>
              </a:rPr>
              <a:t> </a:t>
            </a:r>
            <a:r>
              <a:rPr lang="ro-RO" sz="2000" dirty="0" err="1">
                <a:latin typeface="+mn-lt"/>
              </a:rPr>
              <a:t>the</a:t>
            </a:r>
            <a:r>
              <a:rPr lang="ro-RO" sz="2000" dirty="0">
                <a:latin typeface="+mn-lt"/>
              </a:rPr>
              <a:t> magic </a:t>
            </a:r>
            <a:r>
              <a:rPr lang="ro-RO" sz="2000" dirty="0" err="1">
                <a:latin typeface="+mn-lt"/>
              </a:rPr>
              <a:t>happens</a:t>
            </a:r>
            <a:endParaRPr lang="ro-RO" sz="36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ED9A2-6379-B848-8BB8-76CA359E3B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8726" y="1609726"/>
            <a:ext cx="10198298" cy="4269868"/>
          </a:xfrm>
        </p:spPr>
        <p:txBody>
          <a:bodyPr>
            <a:normAutofit/>
          </a:bodyPr>
          <a:lstStyle/>
          <a:p>
            <a:r>
              <a:rPr lang="ro-RO" dirty="0" err="1"/>
              <a:t>Class</a:t>
            </a:r>
            <a:r>
              <a:rPr lang="ro-RO" dirty="0"/>
              <a:t> </a:t>
            </a:r>
            <a:r>
              <a:rPr lang="ro-RO" dirty="0" err="1"/>
              <a:t>that</a:t>
            </a:r>
            <a:r>
              <a:rPr lang="ro-RO" dirty="0"/>
              <a:t> </a:t>
            </a:r>
            <a:r>
              <a:rPr lang="ro-RO" dirty="0" err="1"/>
              <a:t>can</a:t>
            </a:r>
            <a:r>
              <a:rPr lang="ro-RO" dirty="0"/>
              <a:t> </a:t>
            </a:r>
            <a:r>
              <a:rPr lang="ro-RO" dirty="0" err="1"/>
              <a:t>be</a:t>
            </a:r>
            <a:r>
              <a:rPr lang="ro-RO" dirty="0"/>
              <a:t> </a:t>
            </a:r>
            <a:r>
              <a:rPr lang="ro-RO" dirty="0" err="1"/>
              <a:t>used</a:t>
            </a:r>
            <a:r>
              <a:rPr lang="ro-RO" dirty="0"/>
              <a:t> </a:t>
            </a:r>
            <a:r>
              <a:rPr lang="ro-RO" dirty="0" err="1"/>
              <a:t>to</a:t>
            </a:r>
            <a:r>
              <a:rPr lang="ro-RO" dirty="0"/>
              <a:t> </a:t>
            </a:r>
            <a:r>
              <a:rPr lang="ro-RO" dirty="0" err="1"/>
              <a:t>bootstrap</a:t>
            </a:r>
            <a:r>
              <a:rPr lang="ro-RO" dirty="0"/>
              <a:t> </a:t>
            </a:r>
            <a:r>
              <a:rPr lang="ro-RO" dirty="0" err="1"/>
              <a:t>and</a:t>
            </a:r>
            <a:r>
              <a:rPr lang="ro-RO" dirty="0"/>
              <a:t> </a:t>
            </a:r>
            <a:r>
              <a:rPr lang="ro-RO" dirty="0" err="1"/>
              <a:t>launch</a:t>
            </a:r>
            <a:r>
              <a:rPr lang="ro-RO" dirty="0"/>
              <a:t> a </a:t>
            </a:r>
            <a:r>
              <a:rPr lang="ro-RO" dirty="0" err="1"/>
              <a:t>Spring</a:t>
            </a:r>
            <a:r>
              <a:rPr lang="ro-RO" dirty="0"/>
              <a:t> </a:t>
            </a:r>
            <a:r>
              <a:rPr lang="ro-RO" dirty="0" err="1"/>
              <a:t>application</a:t>
            </a:r>
            <a:r>
              <a:rPr lang="ro-RO" dirty="0"/>
              <a:t> </a:t>
            </a:r>
            <a:r>
              <a:rPr lang="ro-RO" dirty="0" err="1"/>
              <a:t>from</a:t>
            </a:r>
            <a:r>
              <a:rPr lang="ro-RO" dirty="0"/>
              <a:t> a Java </a:t>
            </a:r>
            <a:r>
              <a:rPr lang="ro-RO" dirty="0" err="1"/>
              <a:t>main</a:t>
            </a:r>
            <a:r>
              <a:rPr lang="ro-RO" dirty="0"/>
              <a:t> </a:t>
            </a:r>
            <a:r>
              <a:rPr lang="ro-RO" dirty="0" err="1"/>
              <a:t>method</a:t>
            </a:r>
            <a:r>
              <a:rPr lang="ro-RO" dirty="0"/>
              <a:t>. </a:t>
            </a:r>
            <a:r>
              <a:rPr lang="ro-RO" dirty="0" err="1"/>
              <a:t>By</a:t>
            </a:r>
            <a:r>
              <a:rPr lang="ro-RO" dirty="0"/>
              <a:t> </a:t>
            </a:r>
            <a:r>
              <a:rPr lang="ro-RO" dirty="0" err="1"/>
              <a:t>default</a:t>
            </a:r>
            <a:r>
              <a:rPr lang="ro-RO" dirty="0"/>
              <a:t> </a:t>
            </a:r>
            <a:r>
              <a:rPr lang="ro-RO" dirty="0" err="1"/>
              <a:t>class</a:t>
            </a:r>
            <a:r>
              <a:rPr lang="ro-RO" dirty="0"/>
              <a:t> </a:t>
            </a:r>
            <a:r>
              <a:rPr lang="ro-RO" dirty="0" err="1"/>
              <a:t>will</a:t>
            </a:r>
            <a:r>
              <a:rPr lang="ro-RO" dirty="0"/>
              <a:t> </a:t>
            </a:r>
            <a:r>
              <a:rPr lang="ro-RO" dirty="0" err="1"/>
              <a:t>perform</a:t>
            </a:r>
            <a:r>
              <a:rPr lang="ro-RO" dirty="0"/>
              <a:t> </a:t>
            </a:r>
            <a:r>
              <a:rPr lang="ro-RO" dirty="0" err="1"/>
              <a:t>the</a:t>
            </a:r>
            <a:r>
              <a:rPr lang="ro-RO" dirty="0"/>
              <a:t> </a:t>
            </a:r>
            <a:r>
              <a:rPr lang="ro-RO" dirty="0" err="1"/>
              <a:t>following</a:t>
            </a:r>
            <a:r>
              <a:rPr lang="ro-RO" dirty="0"/>
              <a:t> </a:t>
            </a:r>
            <a:r>
              <a:rPr lang="ro-RO" dirty="0" err="1"/>
              <a:t>steps</a:t>
            </a:r>
            <a:r>
              <a:rPr lang="ro-RO" dirty="0"/>
              <a:t> </a:t>
            </a:r>
            <a:r>
              <a:rPr lang="ro-RO" dirty="0" err="1"/>
              <a:t>to</a:t>
            </a:r>
            <a:r>
              <a:rPr lang="ro-RO" dirty="0"/>
              <a:t> </a:t>
            </a:r>
            <a:r>
              <a:rPr lang="ro-RO" dirty="0" err="1"/>
              <a:t>bootstrap</a:t>
            </a:r>
            <a:r>
              <a:rPr lang="ro-RO" dirty="0"/>
              <a:t> </a:t>
            </a:r>
            <a:r>
              <a:rPr lang="ro-RO" dirty="0" err="1"/>
              <a:t>your</a:t>
            </a:r>
            <a:r>
              <a:rPr lang="ro-RO" dirty="0"/>
              <a:t> </a:t>
            </a:r>
            <a:r>
              <a:rPr lang="ro-RO" dirty="0" err="1"/>
              <a:t>application</a:t>
            </a:r>
            <a:r>
              <a:rPr lang="ro-RO" dirty="0"/>
              <a:t>:</a:t>
            </a:r>
            <a:br>
              <a:rPr lang="ro-RO" dirty="0"/>
            </a:br>
            <a:endParaRPr lang="ro-RO" dirty="0"/>
          </a:p>
          <a:p>
            <a:pPr lvl="1"/>
            <a:r>
              <a:rPr lang="ro-RO" dirty="0"/>
              <a:t>Create an </a:t>
            </a:r>
            <a:r>
              <a:rPr lang="ro-RO" dirty="0" err="1"/>
              <a:t>appropriate</a:t>
            </a:r>
            <a:r>
              <a:rPr lang="ro-RO" dirty="0"/>
              <a:t> </a:t>
            </a:r>
            <a:r>
              <a:rPr lang="ro-RO" dirty="0">
                <a:hlinkClick r:id="rId2" tooltip="class or interface in org.springframework.context"/>
              </a:rPr>
              <a:t>ApplicationContext</a:t>
            </a:r>
            <a:r>
              <a:rPr lang="ro-RO" dirty="0"/>
              <a:t> </a:t>
            </a:r>
            <a:r>
              <a:rPr lang="ro-RO" dirty="0" err="1"/>
              <a:t>instance</a:t>
            </a:r>
            <a:r>
              <a:rPr lang="ro-RO" dirty="0"/>
              <a:t> (</a:t>
            </a:r>
            <a:r>
              <a:rPr lang="ro-RO" dirty="0" err="1"/>
              <a:t>depending</a:t>
            </a:r>
            <a:r>
              <a:rPr lang="ro-RO" dirty="0"/>
              <a:t> on </a:t>
            </a:r>
            <a:r>
              <a:rPr lang="ro-RO" dirty="0" err="1"/>
              <a:t>your</a:t>
            </a:r>
            <a:r>
              <a:rPr lang="ro-RO" dirty="0"/>
              <a:t> </a:t>
            </a:r>
            <a:r>
              <a:rPr lang="ro-RO" dirty="0" err="1"/>
              <a:t>classpath</a:t>
            </a:r>
            <a:r>
              <a:rPr lang="ro-RO" dirty="0"/>
              <a:t>)</a:t>
            </a:r>
          </a:p>
          <a:p>
            <a:pPr lvl="1"/>
            <a:r>
              <a:rPr lang="ro-RO" dirty="0" err="1"/>
              <a:t>Register</a:t>
            </a:r>
            <a:r>
              <a:rPr lang="ro-RO" dirty="0"/>
              <a:t> a </a:t>
            </a:r>
            <a:r>
              <a:rPr lang="ro-RO" dirty="0">
                <a:hlinkClick r:id="rId3" tooltip="class or interface in org.springframework.core.env"/>
              </a:rPr>
              <a:t>CommandLinePropertySource</a:t>
            </a:r>
            <a:r>
              <a:rPr lang="ro-RO" dirty="0"/>
              <a:t> </a:t>
            </a:r>
            <a:r>
              <a:rPr lang="ro-RO" dirty="0" err="1"/>
              <a:t>to</a:t>
            </a:r>
            <a:r>
              <a:rPr lang="ro-RO" dirty="0"/>
              <a:t> </a:t>
            </a:r>
            <a:r>
              <a:rPr lang="ro-RO" dirty="0" err="1"/>
              <a:t>expose</a:t>
            </a:r>
            <a:r>
              <a:rPr lang="ro-RO" dirty="0"/>
              <a:t> </a:t>
            </a:r>
            <a:r>
              <a:rPr lang="ro-RO" dirty="0" err="1"/>
              <a:t>command</a:t>
            </a:r>
            <a:r>
              <a:rPr lang="ro-RO" dirty="0"/>
              <a:t> line </a:t>
            </a:r>
            <a:r>
              <a:rPr lang="ro-RO" dirty="0" err="1"/>
              <a:t>arguments</a:t>
            </a:r>
            <a:r>
              <a:rPr lang="ro-RO" dirty="0"/>
              <a:t> as </a:t>
            </a:r>
            <a:r>
              <a:rPr lang="ro-RO" dirty="0" err="1"/>
              <a:t>Spring</a:t>
            </a:r>
            <a:r>
              <a:rPr lang="ro-RO" dirty="0"/>
              <a:t> </a:t>
            </a:r>
            <a:r>
              <a:rPr lang="ro-RO" dirty="0" err="1"/>
              <a:t>properties</a:t>
            </a:r>
            <a:endParaRPr lang="ro-RO" dirty="0"/>
          </a:p>
          <a:p>
            <a:pPr lvl="1"/>
            <a:r>
              <a:rPr lang="ro-RO" dirty="0" err="1"/>
              <a:t>Refresh</a:t>
            </a:r>
            <a:r>
              <a:rPr lang="ro-RO" dirty="0"/>
              <a:t> </a:t>
            </a:r>
            <a:r>
              <a:rPr lang="ro-RO" dirty="0" err="1"/>
              <a:t>the</a:t>
            </a:r>
            <a:r>
              <a:rPr lang="ro-RO" dirty="0"/>
              <a:t> </a:t>
            </a:r>
            <a:r>
              <a:rPr lang="ro-RO" dirty="0" err="1"/>
              <a:t>application</a:t>
            </a:r>
            <a:r>
              <a:rPr lang="ro-RO" dirty="0"/>
              <a:t> context, </a:t>
            </a:r>
            <a:r>
              <a:rPr lang="ro-RO" dirty="0" err="1"/>
              <a:t>loading</a:t>
            </a:r>
            <a:r>
              <a:rPr lang="ro-RO" dirty="0"/>
              <a:t> </a:t>
            </a:r>
            <a:r>
              <a:rPr lang="ro-RO" dirty="0" err="1"/>
              <a:t>all</a:t>
            </a:r>
            <a:r>
              <a:rPr lang="ro-RO" dirty="0"/>
              <a:t> </a:t>
            </a:r>
            <a:r>
              <a:rPr lang="ro-RO" dirty="0" err="1"/>
              <a:t>singleton</a:t>
            </a:r>
            <a:r>
              <a:rPr lang="ro-RO" dirty="0"/>
              <a:t> </a:t>
            </a:r>
            <a:r>
              <a:rPr lang="ro-RO" dirty="0" err="1"/>
              <a:t>beans</a:t>
            </a:r>
            <a:endParaRPr lang="ro-RO" dirty="0"/>
          </a:p>
          <a:p>
            <a:pPr lvl="1"/>
            <a:r>
              <a:rPr lang="ro-RO" dirty="0"/>
              <a:t>Trigger </a:t>
            </a:r>
            <a:r>
              <a:rPr lang="ro-RO" dirty="0" err="1"/>
              <a:t>any</a:t>
            </a:r>
            <a:r>
              <a:rPr lang="ro-RO" dirty="0"/>
              <a:t> </a:t>
            </a:r>
            <a:r>
              <a:rPr lang="ro-RO" dirty="0">
                <a:hlinkClick r:id="rId4" tooltip="interface in org.springframework.boot"/>
              </a:rPr>
              <a:t>CommandLineRunner</a:t>
            </a:r>
            <a:r>
              <a:rPr lang="ro-RO" dirty="0"/>
              <a:t> </a:t>
            </a:r>
            <a:r>
              <a:rPr lang="ro-RO" dirty="0" err="1"/>
              <a:t>beans</a:t>
            </a:r>
            <a:endParaRPr lang="ro-RO" dirty="0"/>
          </a:p>
          <a:p>
            <a:pPr marL="457063" lvl="1" indent="0">
              <a:buNone/>
            </a:pPr>
            <a:endParaRPr lang="ro-RO" dirty="0"/>
          </a:p>
          <a:p>
            <a:r>
              <a:rPr lang="ro-RO" dirty="0"/>
              <a:t>It </a:t>
            </a:r>
            <a:r>
              <a:rPr lang="ro-RO" dirty="0" err="1"/>
              <a:t>also</a:t>
            </a:r>
            <a:r>
              <a:rPr lang="ro-RO" dirty="0"/>
              <a:t> </a:t>
            </a:r>
            <a:r>
              <a:rPr lang="ro-RO" dirty="0" err="1"/>
              <a:t>runs</a:t>
            </a:r>
            <a:r>
              <a:rPr lang="ro-RO" dirty="0"/>
              <a:t> </a:t>
            </a:r>
            <a:r>
              <a:rPr lang="ro-RO" dirty="0" err="1"/>
              <a:t>embedded</a:t>
            </a:r>
            <a:r>
              <a:rPr lang="ro-RO" dirty="0"/>
              <a:t> </a:t>
            </a:r>
            <a:r>
              <a:rPr lang="ro-RO" dirty="0" err="1"/>
              <a:t>Tomcat</a:t>
            </a:r>
            <a:r>
              <a:rPr lang="ro-RO" dirty="0"/>
              <a:t> server in </a:t>
            </a:r>
            <a:r>
              <a:rPr lang="ro-RO" dirty="0" err="1"/>
              <a:t>Spring</a:t>
            </a:r>
            <a:r>
              <a:rPr lang="ro-RO" dirty="0"/>
              <a:t> web </a:t>
            </a:r>
            <a:r>
              <a:rPr lang="ro-RO" dirty="0" err="1"/>
              <a:t>application</a:t>
            </a:r>
            <a:r>
              <a:rPr lang="ro-RO" dirty="0"/>
              <a:t>.</a:t>
            </a:r>
          </a:p>
          <a:p>
            <a:r>
              <a:rPr lang="ro-RO" dirty="0" err="1"/>
              <a:t>Once</a:t>
            </a:r>
            <a:r>
              <a:rPr lang="ro-RO" dirty="0"/>
              <a:t> </a:t>
            </a:r>
            <a:r>
              <a:rPr lang="ro-RO" dirty="0" err="1"/>
              <a:t>started</a:t>
            </a:r>
            <a:r>
              <a:rPr lang="ro-RO" dirty="0"/>
              <a:t> </a:t>
            </a:r>
            <a:r>
              <a:rPr lang="ro-RO" dirty="0" err="1"/>
              <a:t>the</a:t>
            </a:r>
            <a:r>
              <a:rPr lang="ro-RO" dirty="0"/>
              <a:t> </a:t>
            </a:r>
            <a:r>
              <a:rPr lang="ro-RO" dirty="0" err="1"/>
              <a:t>application</a:t>
            </a:r>
            <a:r>
              <a:rPr lang="ro-RO" dirty="0"/>
              <a:t> </a:t>
            </a:r>
            <a:r>
              <a:rPr lang="ro-RO" dirty="0" err="1"/>
              <a:t>can</a:t>
            </a:r>
            <a:r>
              <a:rPr lang="ro-RO" dirty="0"/>
              <a:t> </a:t>
            </a:r>
            <a:r>
              <a:rPr lang="ro-RO" dirty="0" err="1"/>
              <a:t>be</a:t>
            </a:r>
            <a:r>
              <a:rPr lang="ro-RO" dirty="0"/>
              <a:t> </a:t>
            </a:r>
            <a:r>
              <a:rPr lang="ro-RO" dirty="0" err="1"/>
              <a:t>accessed</a:t>
            </a:r>
            <a:r>
              <a:rPr lang="ro-RO" dirty="0"/>
              <a:t> at localhost:8080</a:t>
            </a:r>
          </a:p>
          <a:p>
            <a:endParaRPr lang="ro-RO" dirty="0"/>
          </a:p>
          <a:p>
            <a:endParaRPr lang="ro-RO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C6EE75-0671-2545-991A-AF0332679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311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10748-7220-384C-A5DC-D78AD814F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0650" y="382385"/>
            <a:ext cx="10036373" cy="741565"/>
          </a:xfrm>
        </p:spPr>
        <p:txBody>
          <a:bodyPr>
            <a:normAutofit fontScale="90000"/>
          </a:bodyPr>
          <a:lstStyle/>
          <a:p>
            <a:r>
              <a:rPr lang="ro-RO" dirty="0">
                <a:latin typeface="+mn-lt"/>
              </a:rPr>
              <a:t>DAO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8F09A-98F3-E945-96F5-11B55413D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0150" y="1247776"/>
            <a:ext cx="10226873" cy="4631818"/>
          </a:xfrm>
        </p:spPr>
        <p:txBody>
          <a:bodyPr/>
          <a:lstStyle/>
          <a:p>
            <a:r>
              <a:rPr lang="ro-RO" dirty="0"/>
              <a:t>The Data Access </a:t>
            </a:r>
            <a:r>
              <a:rPr lang="ro-RO" dirty="0" err="1"/>
              <a:t>Object</a:t>
            </a:r>
            <a:r>
              <a:rPr lang="ro-RO" dirty="0"/>
              <a:t> (DAO) pattern </a:t>
            </a:r>
            <a:r>
              <a:rPr lang="ro-RO" dirty="0" err="1"/>
              <a:t>is</a:t>
            </a:r>
            <a:r>
              <a:rPr lang="ro-RO" dirty="0"/>
              <a:t> a structural pattern </a:t>
            </a:r>
            <a:r>
              <a:rPr lang="ro-RO" dirty="0" err="1"/>
              <a:t>that</a:t>
            </a:r>
            <a:r>
              <a:rPr lang="ro-RO" dirty="0"/>
              <a:t> </a:t>
            </a:r>
            <a:r>
              <a:rPr lang="ro-RO" dirty="0" err="1"/>
              <a:t>allows</a:t>
            </a:r>
            <a:r>
              <a:rPr lang="ro-RO" dirty="0"/>
              <a:t> </a:t>
            </a:r>
            <a:r>
              <a:rPr lang="ro-RO" dirty="0" err="1"/>
              <a:t>us</a:t>
            </a:r>
            <a:r>
              <a:rPr lang="ro-RO" dirty="0"/>
              <a:t> </a:t>
            </a:r>
            <a:r>
              <a:rPr lang="ro-RO" dirty="0" err="1"/>
              <a:t>to</a:t>
            </a:r>
            <a:r>
              <a:rPr lang="ro-RO" dirty="0"/>
              <a:t> </a:t>
            </a:r>
            <a:r>
              <a:rPr lang="ro-RO" b="1" dirty="0" err="1"/>
              <a:t>isolate</a:t>
            </a:r>
            <a:r>
              <a:rPr lang="ro-RO" b="1" dirty="0"/>
              <a:t> </a:t>
            </a:r>
            <a:r>
              <a:rPr lang="ro-RO" b="1" dirty="0" err="1"/>
              <a:t>the</a:t>
            </a:r>
            <a:r>
              <a:rPr lang="ro-RO" b="1" dirty="0"/>
              <a:t> </a:t>
            </a:r>
            <a:r>
              <a:rPr lang="ro-RO" b="1" dirty="0" err="1"/>
              <a:t>application</a:t>
            </a:r>
            <a:r>
              <a:rPr lang="ro-RO" b="1" dirty="0"/>
              <a:t>/business </a:t>
            </a:r>
            <a:r>
              <a:rPr lang="ro-RO" b="1" dirty="0" err="1"/>
              <a:t>layer</a:t>
            </a:r>
            <a:r>
              <a:rPr lang="ro-RO" b="1" dirty="0"/>
              <a:t> </a:t>
            </a:r>
            <a:r>
              <a:rPr lang="ro-RO" b="1" dirty="0" err="1"/>
              <a:t>from</a:t>
            </a:r>
            <a:r>
              <a:rPr lang="ro-RO" b="1" dirty="0"/>
              <a:t> </a:t>
            </a:r>
            <a:r>
              <a:rPr lang="ro-RO" b="1" dirty="0" err="1"/>
              <a:t>the</a:t>
            </a:r>
            <a:r>
              <a:rPr lang="ro-RO" b="1" dirty="0"/>
              <a:t> </a:t>
            </a:r>
            <a:r>
              <a:rPr lang="ro-RO" b="1" dirty="0" err="1"/>
              <a:t>persistence</a:t>
            </a:r>
            <a:r>
              <a:rPr lang="ro-RO" b="1" dirty="0"/>
              <a:t> </a:t>
            </a:r>
            <a:r>
              <a:rPr lang="ro-RO" b="1" dirty="0" err="1"/>
              <a:t>layer</a:t>
            </a:r>
            <a:r>
              <a:rPr lang="ro-RO" b="1" dirty="0"/>
              <a:t> (</a:t>
            </a:r>
            <a:r>
              <a:rPr lang="ro-RO" b="1" dirty="0" err="1"/>
              <a:t>usually</a:t>
            </a:r>
            <a:r>
              <a:rPr lang="ro-RO" b="1" dirty="0"/>
              <a:t> a </a:t>
            </a:r>
            <a:r>
              <a:rPr lang="ro-RO" b="1" dirty="0" err="1"/>
              <a:t>relational</a:t>
            </a:r>
            <a:r>
              <a:rPr lang="ro-RO" b="1" dirty="0"/>
              <a:t> </a:t>
            </a:r>
            <a:r>
              <a:rPr lang="ro-RO" b="1" dirty="0" err="1"/>
              <a:t>database</a:t>
            </a:r>
            <a:r>
              <a:rPr lang="ro-RO" b="1" dirty="0"/>
              <a:t>, but it </a:t>
            </a:r>
            <a:r>
              <a:rPr lang="ro-RO" b="1" dirty="0" err="1"/>
              <a:t>could</a:t>
            </a:r>
            <a:r>
              <a:rPr lang="ro-RO" b="1" dirty="0"/>
              <a:t> </a:t>
            </a:r>
            <a:r>
              <a:rPr lang="ro-RO" b="1" dirty="0" err="1"/>
              <a:t>be</a:t>
            </a:r>
            <a:r>
              <a:rPr lang="ro-RO" b="1" dirty="0"/>
              <a:t> </a:t>
            </a:r>
            <a:r>
              <a:rPr lang="ro-RO" b="1" dirty="0" err="1"/>
              <a:t>any</a:t>
            </a:r>
            <a:r>
              <a:rPr lang="ro-RO" b="1" dirty="0"/>
              <a:t> </a:t>
            </a:r>
            <a:r>
              <a:rPr lang="ro-RO" b="1" dirty="0" err="1"/>
              <a:t>other</a:t>
            </a:r>
            <a:r>
              <a:rPr lang="ro-RO" b="1" dirty="0"/>
              <a:t> </a:t>
            </a:r>
            <a:r>
              <a:rPr lang="ro-RO" b="1" dirty="0" err="1"/>
              <a:t>persistence</a:t>
            </a:r>
            <a:r>
              <a:rPr lang="ro-RO" b="1" dirty="0"/>
              <a:t> </a:t>
            </a:r>
            <a:r>
              <a:rPr lang="ro-RO" b="1" dirty="0" err="1"/>
              <a:t>mechanism</a:t>
            </a:r>
            <a:r>
              <a:rPr lang="ro-RO" b="1" dirty="0"/>
              <a:t>) </a:t>
            </a:r>
            <a:r>
              <a:rPr lang="ro-RO" b="1" dirty="0" err="1"/>
              <a:t>using</a:t>
            </a:r>
            <a:r>
              <a:rPr lang="ro-RO" b="1" dirty="0"/>
              <a:t> an abstract API</a:t>
            </a:r>
            <a:r>
              <a:rPr lang="ro-RO" dirty="0"/>
              <a:t>.</a:t>
            </a:r>
          </a:p>
          <a:p>
            <a:r>
              <a:rPr lang="ro-RO" dirty="0"/>
              <a:t>The </a:t>
            </a:r>
            <a:r>
              <a:rPr lang="ro-RO" dirty="0" err="1"/>
              <a:t>functionality</a:t>
            </a:r>
            <a:r>
              <a:rPr lang="ro-RO" dirty="0"/>
              <a:t> of </a:t>
            </a:r>
            <a:r>
              <a:rPr lang="ro-RO" dirty="0" err="1"/>
              <a:t>this</a:t>
            </a:r>
            <a:r>
              <a:rPr lang="ro-RO" dirty="0"/>
              <a:t> API </a:t>
            </a:r>
            <a:r>
              <a:rPr lang="ro-RO" dirty="0" err="1"/>
              <a:t>is</a:t>
            </a:r>
            <a:r>
              <a:rPr lang="ro-RO" dirty="0"/>
              <a:t> </a:t>
            </a:r>
            <a:r>
              <a:rPr lang="ro-RO" dirty="0" err="1"/>
              <a:t>to</a:t>
            </a:r>
            <a:r>
              <a:rPr lang="ro-RO" dirty="0"/>
              <a:t> </a:t>
            </a:r>
            <a:r>
              <a:rPr lang="ro-RO" dirty="0" err="1"/>
              <a:t>hide</a:t>
            </a:r>
            <a:r>
              <a:rPr lang="ro-RO" dirty="0"/>
              <a:t> </a:t>
            </a:r>
            <a:r>
              <a:rPr lang="ro-RO" dirty="0" err="1"/>
              <a:t>from</a:t>
            </a:r>
            <a:r>
              <a:rPr lang="ro-RO" dirty="0"/>
              <a:t> </a:t>
            </a:r>
            <a:r>
              <a:rPr lang="ro-RO" dirty="0" err="1"/>
              <a:t>the</a:t>
            </a:r>
            <a:r>
              <a:rPr lang="ro-RO" dirty="0"/>
              <a:t> </a:t>
            </a:r>
            <a:r>
              <a:rPr lang="ro-RO" dirty="0" err="1"/>
              <a:t>application</a:t>
            </a:r>
            <a:r>
              <a:rPr lang="ro-RO" dirty="0"/>
              <a:t> </a:t>
            </a:r>
            <a:r>
              <a:rPr lang="ro-RO" dirty="0" err="1"/>
              <a:t>all</a:t>
            </a:r>
            <a:r>
              <a:rPr lang="ro-RO" dirty="0"/>
              <a:t> </a:t>
            </a:r>
            <a:r>
              <a:rPr lang="ro-RO" dirty="0" err="1"/>
              <a:t>the</a:t>
            </a:r>
            <a:r>
              <a:rPr lang="ro-RO" dirty="0"/>
              <a:t> </a:t>
            </a:r>
            <a:r>
              <a:rPr lang="ro-RO" dirty="0" err="1"/>
              <a:t>complexities</a:t>
            </a:r>
            <a:r>
              <a:rPr lang="ro-RO" dirty="0"/>
              <a:t> </a:t>
            </a:r>
            <a:r>
              <a:rPr lang="ro-RO" dirty="0" err="1"/>
              <a:t>involved</a:t>
            </a:r>
            <a:r>
              <a:rPr lang="ro-RO" dirty="0"/>
              <a:t> in </a:t>
            </a:r>
            <a:r>
              <a:rPr lang="ro-RO" dirty="0" err="1"/>
              <a:t>performing</a:t>
            </a:r>
            <a:r>
              <a:rPr lang="ro-RO" dirty="0"/>
              <a:t> CRUD </a:t>
            </a:r>
            <a:r>
              <a:rPr lang="ro-RO" dirty="0" err="1"/>
              <a:t>operations</a:t>
            </a:r>
            <a:r>
              <a:rPr lang="ro-RO" dirty="0"/>
              <a:t> in </a:t>
            </a:r>
            <a:r>
              <a:rPr lang="ro-RO" dirty="0" err="1"/>
              <a:t>the</a:t>
            </a:r>
            <a:r>
              <a:rPr lang="ro-RO" dirty="0"/>
              <a:t> </a:t>
            </a:r>
            <a:r>
              <a:rPr lang="ro-RO" dirty="0" err="1"/>
              <a:t>underlying</a:t>
            </a:r>
            <a:r>
              <a:rPr lang="ro-RO" dirty="0"/>
              <a:t> </a:t>
            </a:r>
            <a:r>
              <a:rPr lang="ro-RO" dirty="0" err="1"/>
              <a:t>storage</a:t>
            </a:r>
            <a:r>
              <a:rPr lang="ro-RO" dirty="0"/>
              <a:t> </a:t>
            </a:r>
            <a:r>
              <a:rPr lang="ro-RO" dirty="0" err="1"/>
              <a:t>mechanism</a:t>
            </a:r>
            <a:r>
              <a:rPr lang="ro-RO" dirty="0"/>
              <a:t>. </a:t>
            </a:r>
            <a:r>
              <a:rPr lang="ro-RO" dirty="0" err="1"/>
              <a:t>This</a:t>
            </a:r>
            <a:r>
              <a:rPr lang="ro-RO" dirty="0"/>
              <a:t> </a:t>
            </a:r>
            <a:r>
              <a:rPr lang="ro-RO" dirty="0" err="1"/>
              <a:t>permits</a:t>
            </a:r>
            <a:r>
              <a:rPr lang="ro-RO" dirty="0"/>
              <a:t> </a:t>
            </a:r>
            <a:r>
              <a:rPr lang="ro-RO" dirty="0" err="1"/>
              <a:t>both</a:t>
            </a:r>
            <a:r>
              <a:rPr lang="ro-RO" dirty="0"/>
              <a:t> </a:t>
            </a:r>
            <a:r>
              <a:rPr lang="ro-RO" dirty="0" err="1"/>
              <a:t>layers</a:t>
            </a:r>
            <a:r>
              <a:rPr lang="ro-RO" dirty="0"/>
              <a:t> </a:t>
            </a:r>
            <a:r>
              <a:rPr lang="ro-RO" dirty="0" err="1"/>
              <a:t>to</a:t>
            </a:r>
            <a:r>
              <a:rPr lang="ro-RO" dirty="0"/>
              <a:t> </a:t>
            </a:r>
            <a:r>
              <a:rPr lang="ro-RO" dirty="0" err="1"/>
              <a:t>evolve</a:t>
            </a:r>
            <a:r>
              <a:rPr lang="ro-RO" dirty="0"/>
              <a:t> </a:t>
            </a:r>
            <a:r>
              <a:rPr lang="ro-RO" dirty="0" err="1"/>
              <a:t>separately</a:t>
            </a:r>
            <a:r>
              <a:rPr lang="ro-RO" dirty="0"/>
              <a:t> </a:t>
            </a:r>
            <a:r>
              <a:rPr lang="ro-RO" dirty="0" err="1"/>
              <a:t>without</a:t>
            </a:r>
            <a:r>
              <a:rPr lang="ro-RO" dirty="0"/>
              <a:t> </a:t>
            </a:r>
            <a:r>
              <a:rPr lang="ro-RO" dirty="0" err="1"/>
              <a:t>knowing</a:t>
            </a:r>
            <a:r>
              <a:rPr lang="ro-RO" dirty="0"/>
              <a:t> </a:t>
            </a:r>
            <a:r>
              <a:rPr lang="ro-RO" dirty="0" err="1"/>
              <a:t>anything</a:t>
            </a:r>
            <a:r>
              <a:rPr lang="ro-RO" dirty="0"/>
              <a:t> </a:t>
            </a:r>
            <a:r>
              <a:rPr lang="ro-RO" dirty="0" err="1"/>
              <a:t>about</a:t>
            </a:r>
            <a:r>
              <a:rPr lang="ro-RO" dirty="0"/>
              <a:t> </a:t>
            </a:r>
            <a:r>
              <a:rPr lang="ro-RO" dirty="0" err="1"/>
              <a:t>each</a:t>
            </a:r>
            <a:r>
              <a:rPr lang="ro-RO" dirty="0"/>
              <a:t> </a:t>
            </a:r>
            <a:r>
              <a:rPr lang="ro-RO" dirty="0" err="1"/>
              <a:t>other</a:t>
            </a:r>
            <a:r>
              <a:rPr lang="ro-RO" dirty="0"/>
              <a:t>.</a:t>
            </a:r>
          </a:p>
          <a:p>
            <a:endParaRPr lang="ro-RO" dirty="0"/>
          </a:p>
          <a:p>
            <a:r>
              <a:rPr lang="ro-RO" dirty="0" err="1"/>
              <a:t>UserDAO</a:t>
            </a:r>
            <a:endParaRPr lang="ro-RO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599ADA-5429-D84B-A2C5-E31768621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805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F045C-F0A5-5C40-A87A-18115A894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352" y="382385"/>
            <a:ext cx="10175671" cy="770140"/>
          </a:xfrm>
        </p:spPr>
        <p:txBody>
          <a:bodyPr>
            <a:normAutofit fontScale="90000"/>
          </a:bodyPr>
          <a:lstStyle/>
          <a:p>
            <a:r>
              <a:rPr lang="ro-RO" b="1" dirty="0">
                <a:latin typeface="+mn-lt"/>
              </a:rPr>
              <a:t>The Service </a:t>
            </a:r>
            <a:r>
              <a:rPr lang="ro-RO" b="1" dirty="0" err="1">
                <a:latin typeface="+mn-lt"/>
              </a:rPr>
              <a:t>Layer</a:t>
            </a:r>
            <a:endParaRPr lang="ro-RO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5F41C-901B-D54E-A515-C0128BB136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352" y="1390650"/>
            <a:ext cx="10175671" cy="4488943"/>
          </a:xfrm>
        </p:spPr>
        <p:txBody>
          <a:bodyPr/>
          <a:lstStyle/>
          <a:p>
            <a:r>
              <a:rPr lang="ro-RO" dirty="0"/>
              <a:t>The DAO </a:t>
            </a:r>
            <a:r>
              <a:rPr lang="ro-RO" dirty="0" err="1"/>
              <a:t>layer's</a:t>
            </a:r>
            <a:r>
              <a:rPr lang="ro-RO" dirty="0"/>
              <a:t> </a:t>
            </a:r>
            <a:r>
              <a:rPr lang="ro-RO" dirty="0" err="1"/>
              <a:t>main</a:t>
            </a:r>
            <a:r>
              <a:rPr lang="ro-RO" dirty="0"/>
              <a:t> </a:t>
            </a:r>
            <a:r>
              <a:rPr lang="ro-RO" dirty="0" err="1"/>
              <a:t>goal</a:t>
            </a:r>
            <a:r>
              <a:rPr lang="ro-RO" dirty="0"/>
              <a:t> </a:t>
            </a:r>
            <a:r>
              <a:rPr lang="ro-RO" dirty="0" err="1"/>
              <a:t>is</a:t>
            </a:r>
            <a:r>
              <a:rPr lang="ro-RO" dirty="0"/>
              <a:t> </a:t>
            </a:r>
            <a:r>
              <a:rPr lang="ro-RO" dirty="0" err="1"/>
              <a:t>to</a:t>
            </a:r>
            <a:r>
              <a:rPr lang="ro-RO" dirty="0"/>
              <a:t> </a:t>
            </a:r>
            <a:r>
              <a:rPr lang="ro-RO" dirty="0" err="1"/>
              <a:t>handle</a:t>
            </a:r>
            <a:r>
              <a:rPr lang="ro-RO" dirty="0"/>
              <a:t> </a:t>
            </a:r>
            <a:r>
              <a:rPr lang="ro-RO" dirty="0" err="1"/>
              <a:t>the</a:t>
            </a:r>
            <a:r>
              <a:rPr lang="ro-RO" dirty="0"/>
              <a:t> </a:t>
            </a:r>
            <a:r>
              <a:rPr lang="ro-RO" dirty="0" err="1"/>
              <a:t>details</a:t>
            </a:r>
            <a:r>
              <a:rPr lang="ro-RO" dirty="0"/>
              <a:t> of </a:t>
            </a:r>
            <a:r>
              <a:rPr lang="ro-RO" dirty="0" err="1"/>
              <a:t>the</a:t>
            </a:r>
            <a:r>
              <a:rPr lang="ro-RO" dirty="0"/>
              <a:t> </a:t>
            </a:r>
            <a:r>
              <a:rPr lang="ro-RO" dirty="0" err="1"/>
              <a:t>persistence</a:t>
            </a:r>
            <a:r>
              <a:rPr lang="ro-RO" dirty="0"/>
              <a:t> </a:t>
            </a:r>
            <a:r>
              <a:rPr lang="ro-RO" dirty="0" err="1"/>
              <a:t>mechanism</a:t>
            </a:r>
            <a:r>
              <a:rPr lang="ro-RO" dirty="0"/>
              <a:t>. </a:t>
            </a:r>
            <a:r>
              <a:rPr lang="ro-RO" dirty="0" err="1"/>
              <a:t>While</a:t>
            </a:r>
            <a:r>
              <a:rPr lang="ro-RO" dirty="0"/>
              <a:t> </a:t>
            </a:r>
            <a:r>
              <a:rPr lang="ro-RO" dirty="0" err="1"/>
              <a:t>the</a:t>
            </a:r>
            <a:r>
              <a:rPr lang="ro-RO" dirty="0"/>
              <a:t> service </a:t>
            </a:r>
            <a:r>
              <a:rPr lang="ro-RO" dirty="0" err="1"/>
              <a:t>layer</a:t>
            </a:r>
            <a:r>
              <a:rPr lang="ro-RO" dirty="0"/>
              <a:t> </a:t>
            </a:r>
            <a:r>
              <a:rPr lang="ro-RO" dirty="0" err="1"/>
              <a:t>stands</a:t>
            </a:r>
            <a:r>
              <a:rPr lang="ro-RO" dirty="0"/>
              <a:t> on top of it </a:t>
            </a:r>
            <a:r>
              <a:rPr lang="ro-RO" dirty="0" err="1"/>
              <a:t>to</a:t>
            </a:r>
            <a:r>
              <a:rPr lang="ro-RO" dirty="0"/>
              <a:t> </a:t>
            </a:r>
            <a:r>
              <a:rPr lang="ro-RO" dirty="0" err="1"/>
              <a:t>handle</a:t>
            </a:r>
            <a:r>
              <a:rPr lang="ro-RO" dirty="0"/>
              <a:t> business </a:t>
            </a:r>
            <a:r>
              <a:rPr lang="ro-RO" dirty="0" err="1"/>
              <a:t>requirements</a:t>
            </a:r>
            <a:r>
              <a:rPr lang="ro-RO" dirty="0"/>
              <a:t>.</a:t>
            </a:r>
          </a:p>
          <a:p>
            <a:r>
              <a:rPr lang="ro-RO" dirty="0" err="1"/>
              <a:t>Notice</a:t>
            </a:r>
            <a:r>
              <a:rPr lang="ro-RO" dirty="0"/>
              <a:t> </a:t>
            </a:r>
            <a:r>
              <a:rPr lang="ro-RO" dirty="0" err="1"/>
              <a:t>that</a:t>
            </a:r>
            <a:r>
              <a:rPr lang="ro-RO" dirty="0"/>
              <a:t> </a:t>
            </a:r>
            <a:r>
              <a:rPr lang="ro-RO" dirty="0" err="1"/>
              <a:t>the</a:t>
            </a:r>
            <a:r>
              <a:rPr lang="ro-RO" dirty="0"/>
              <a:t> DAO </a:t>
            </a:r>
            <a:r>
              <a:rPr lang="ro-RO" dirty="0" err="1"/>
              <a:t>interface</a:t>
            </a:r>
            <a:r>
              <a:rPr lang="ro-RO" dirty="0"/>
              <a:t> </a:t>
            </a:r>
            <a:r>
              <a:rPr lang="ro-RO" dirty="0" err="1"/>
              <a:t>will</a:t>
            </a:r>
            <a:r>
              <a:rPr lang="ro-RO" dirty="0"/>
              <a:t> </a:t>
            </a:r>
            <a:r>
              <a:rPr lang="ro-RO" dirty="0" err="1"/>
              <a:t>be</a:t>
            </a:r>
            <a:r>
              <a:rPr lang="ro-RO" dirty="0"/>
              <a:t> </a:t>
            </a:r>
            <a:r>
              <a:rPr lang="ro-RO" dirty="0" err="1"/>
              <a:t>referenced</a:t>
            </a:r>
            <a:r>
              <a:rPr lang="ro-RO" dirty="0"/>
              <a:t> </a:t>
            </a:r>
            <a:r>
              <a:rPr lang="ro-RO" dirty="0" err="1"/>
              <a:t>from</a:t>
            </a:r>
            <a:r>
              <a:rPr lang="ro-RO" dirty="0"/>
              <a:t> </a:t>
            </a:r>
            <a:r>
              <a:rPr lang="ro-RO" dirty="0" err="1"/>
              <a:t>the</a:t>
            </a:r>
            <a:r>
              <a:rPr lang="ro-RO" dirty="0"/>
              <a:t> service</a:t>
            </a:r>
          </a:p>
          <a:p>
            <a:r>
              <a:rPr lang="ro-RO" dirty="0" err="1"/>
              <a:t>Object</a:t>
            </a:r>
            <a:r>
              <a:rPr lang="ro-RO" dirty="0"/>
              <a:t> </a:t>
            </a:r>
            <a:r>
              <a:rPr lang="ro-RO" dirty="0" err="1"/>
              <a:t>Mapper</a:t>
            </a:r>
            <a:r>
              <a:rPr lang="ro-RO"/>
              <a:t> - serialize</a:t>
            </a:r>
            <a:r>
              <a:rPr lang="ro-RO" dirty="0"/>
              <a:t> Java </a:t>
            </a:r>
            <a:r>
              <a:rPr lang="ro-RO" dirty="0" err="1"/>
              <a:t>objects</a:t>
            </a:r>
            <a:r>
              <a:rPr lang="ro-RO" dirty="0"/>
              <a:t> </a:t>
            </a:r>
            <a:r>
              <a:rPr lang="ro-RO" dirty="0" err="1"/>
              <a:t>into</a:t>
            </a:r>
            <a:r>
              <a:rPr lang="ro-RO" dirty="0"/>
              <a:t> JSON </a:t>
            </a:r>
            <a:r>
              <a:rPr lang="ro-RO" dirty="0" err="1"/>
              <a:t>and</a:t>
            </a:r>
            <a:r>
              <a:rPr lang="ro-RO" dirty="0"/>
              <a:t> </a:t>
            </a:r>
            <a:r>
              <a:rPr lang="ro-RO" dirty="0" err="1"/>
              <a:t>deserialize</a:t>
            </a:r>
            <a:r>
              <a:rPr lang="ro-RO" dirty="0"/>
              <a:t> JSON </a:t>
            </a:r>
            <a:r>
              <a:rPr lang="ro-RO" dirty="0" err="1"/>
              <a:t>string</a:t>
            </a:r>
            <a:r>
              <a:rPr lang="ro-RO" dirty="0"/>
              <a:t> </a:t>
            </a:r>
            <a:r>
              <a:rPr lang="ro-RO" dirty="0" err="1"/>
              <a:t>into</a:t>
            </a:r>
            <a:r>
              <a:rPr lang="ro-RO" dirty="0"/>
              <a:t> Java </a:t>
            </a:r>
            <a:r>
              <a:rPr lang="ro-RO" dirty="0" err="1"/>
              <a:t>objects</a:t>
            </a:r>
            <a:endParaRPr lang="ro-RO" dirty="0"/>
          </a:p>
          <a:p>
            <a:endParaRPr lang="ro-RO" dirty="0"/>
          </a:p>
          <a:p>
            <a:r>
              <a:rPr lang="ro-RO" dirty="0" err="1"/>
              <a:t>UserService</a:t>
            </a:r>
            <a:endParaRPr lang="ro-RO" dirty="0"/>
          </a:p>
          <a:p>
            <a:endParaRPr lang="ro-RO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62F3F9-EB86-2141-87F5-ADAE6D670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212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1182" y="1463975"/>
            <a:ext cx="10918220" cy="706091"/>
          </a:xfrm>
        </p:spPr>
        <p:txBody>
          <a:bodyPr/>
          <a:lstStyle/>
          <a:p>
            <a:r>
              <a:rPr lang="en-US" dirty="0"/>
              <a:t>MAVEN review</a:t>
            </a:r>
          </a:p>
        </p:txBody>
      </p:sp>
    </p:spTree>
    <p:extLst>
      <p:ext uri="{BB962C8B-B14F-4D97-AF65-F5344CB8AC3E}">
        <p14:creationId xmlns:p14="http://schemas.microsoft.com/office/powerpoint/2010/main" val="188432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1442" y="382385"/>
            <a:ext cx="10115581" cy="892962"/>
          </a:xfrm>
        </p:spPr>
        <p:txBody>
          <a:bodyPr/>
          <a:lstStyle/>
          <a:p>
            <a:r>
              <a:rPr lang="ro-RO" altLang="ro-RO" dirty="0"/>
              <a:t>KEY </a:t>
            </a:r>
            <a:r>
              <a:rPr lang="ro-RO" altLang="ro-RO" dirty="0" err="1"/>
              <a:t>concepts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14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D19AA73-1B45-A345-80DF-CBA218743437}"/>
              </a:ext>
            </a:extLst>
          </p:cNvPr>
          <p:cNvSpPr/>
          <p:nvPr/>
        </p:nvSpPr>
        <p:spPr>
          <a:xfrm>
            <a:off x="523714" y="1563746"/>
            <a:ext cx="467392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o-RO" b="1" dirty="0">
              <a:latin typeface="Roboto"/>
            </a:endParaRPr>
          </a:p>
          <a:p>
            <a:r>
              <a:rPr lang="ro-RO" b="1" dirty="0">
                <a:latin typeface="Roboto"/>
              </a:rPr>
              <a:t>POM </a:t>
            </a:r>
            <a:r>
              <a:rPr lang="ro-RO" b="1" dirty="0" err="1">
                <a:latin typeface="Roboto"/>
              </a:rPr>
              <a:t>Files</a:t>
            </a:r>
            <a:endParaRPr lang="ro-RO" b="1" dirty="0">
              <a:latin typeface="Roboto"/>
            </a:endParaRPr>
          </a:p>
          <a:p>
            <a:endParaRPr lang="ro-RO" b="1" dirty="0">
              <a:latin typeface="Roboto"/>
            </a:endParaRPr>
          </a:p>
          <a:p>
            <a:r>
              <a:rPr lang="ro-RO" b="1" dirty="0" err="1">
                <a:latin typeface="Roboto"/>
              </a:rPr>
              <a:t>Dependencies</a:t>
            </a:r>
            <a:r>
              <a:rPr lang="ro-RO" b="1" dirty="0">
                <a:latin typeface="Roboto"/>
              </a:rPr>
              <a:t> </a:t>
            </a:r>
            <a:r>
              <a:rPr lang="ro-RO" b="1" dirty="0" err="1">
                <a:latin typeface="Roboto"/>
              </a:rPr>
              <a:t>and</a:t>
            </a:r>
            <a:r>
              <a:rPr lang="ro-RO" b="1" dirty="0">
                <a:latin typeface="Roboto"/>
              </a:rPr>
              <a:t> </a:t>
            </a:r>
            <a:r>
              <a:rPr lang="ro-RO" b="1" dirty="0" err="1">
                <a:latin typeface="Roboto"/>
              </a:rPr>
              <a:t>Repositories</a:t>
            </a:r>
            <a:endParaRPr lang="ro-RO" b="1" dirty="0">
              <a:latin typeface="Roboto"/>
            </a:endParaRPr>
          </a:p>
          <a:p>
            <a:endParaRPr lang="ro-RO" b="1" dirty="0">
              <a:latin typeface="Roboto"/>
            </a:endParaRPr>
          </a:p>
          <a:p>
            <a:r>
              <a:rPr lang="ro-RO" b="1" dirty="0" err="1">
                <a:latin typeface="Roboto"/>
              </a:rPr>
              <a:t>Build</a:t>
            </a:r>
            <a:r>
              <a:rPr lang="ro-RO" b="1" dirty="0">
                <a:latin typeface="Roboto"/>
              </a:rPr>
              <a:t> Life </a:t>
            </a:r>
            <a:r>
              <a:rPr lang="ro-RO" b="1" dirty="0" err="1">
                <a:latin typeface="Roboto"/>
              </a:rPr>
              <a:t>Cycles</a:t>
            </a:r>
            <a:r>
              <a:rPr lang="ro-RO" b="1" dirty="0">
                <a:latin typeface="Roboto"/>
              </a:rPr>
              <a:t>, </a:t>
            </a:r>
            <a:r>
              <a:rPr lang="ro-RO" b="1" dirty="0" err="1">
                <a:latin typeface="Roboto"/>
              </a:rPr>
              <a:t>Phases</a:t>
            </a:r>
            <a:r>
              <a:rPr lang="ro-RO" b="1" dirty="0">
                <a:latin typeface="Roboto"/>
              </a:rPr>
              <a:t> </a:t>
            </a:r>
            <a:r>
              <a:rPr lang="ro-RO" b="1" dirty="0" err="1">
                <a:latin typeface="Roboto"/>
              </a:rPr>
              <a:t>and</a:t>
            </a:r>
            <a:r>
              <a:rPr lang="ro-RO" b="1" dirty="0">
                <a:latin typeface="Roboto"/>
              </a:rPr>
              <a:t> </a:t>
            </a:r>
            <a:r>
              <a:rPr lang="ro-RO" b="1" dirty="0" err="1">
                <a:latin typeface="Roboto"/>
              </a:rPr>
              <a:t>Goals</a:t>
            </a:r>
            <a:endParaRPr lang="ro-RO" b="1" dirty="0">
              <a:latin typeface="Roboto"/>
            </a:endParaRPr>
          </a:p>
          <a:p>
            <a:endParaRPr lang="ro-RO" b="1" dirty="0">
              <a:latin typeface="Roboto"/>
            </a:endParaRPr>
          </a:p>
          <a:p>
            <a:r>
              <a:rPr lang="ro-RO" b="1" dirty="0" err="1">
                <a:latin typeface="Roboto"/>
              </a:rPr>
              <a:t>Modules</a:t>
            </a:r>
            <a:endParaRPr lang="ro-RO" b="1" dirty="0">
              <a:latin typeface="Roboto"/>
            </a:endParaRPr>
          </a:p>
          <a:p>
            <a:pPr fontAlgn="auto">
              <a:spcAft>
                <a:spcPts val="0"/>
              </a:spcAft>
              <a:defRPr/>
            </a:pPr>
            <a:endParaRPr lang="ro-RO" dirty="0"/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4F145BF4-2C84-954F-97B3-6AC96EBA4A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1184" y="828866"/>
            <a:ext cx="3704890" cy="5495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5907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o-RO" sz="2800" dirty="0" err="1"/>
              <a:t>Understanding</a:t>
            </a:r>
            <a:r>
              <a:rPr lang="ro-RO" sz="2800" dirty="0"/>
              <a:t> </a:t>
            </a:r>
            <a:r>
              <a:rPr lang="ro-RO" sz="2800" dirty="0" err="1"/>
              <a:t>the</a:t>
            </a:r>
            <a:r>
              <a:rPr lang="ro-RO" sz="2800" dirty="0"/>
              <a:t> </a:t>
            </a:r>
            <a:r>
              <a:rPr lang="ro-RO" sz="2800" dirty="0" err="1"/>
              <a:t>project’s</a:t>
            </a:r>
            <a:r>
              <a:rPr lang="ro-RO" sz="2800" dirty="0"/>
              <a:t> </a:t>
            </a:r>
            <a:r>
              <a:rPr lang="ro-RO" sz="2800" dirty="0" err="1"/>
              <a:t>pom.xml</a:t>
            </a:r>
            <a:r>
              <a:rPr lang="ro-RO" sz="2800" dirty="0"/>
              <a:t> </a:t>
            </a:r>
            <a:r>
              <a:rPr lang="ro-RO" sz="2800" dirty="0" err="1"/>
              <a:t>files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059C8-F683-8046-BB51-DB609CAE8F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84082" y="1055802"/>
            <a:ext cx="4972241" cy="484969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ro-RO" sz="2000" dirty="0"/>
              <a:t> &lt;</a:t>
            </a:r>
            <a:r>
              <a:rPr lang="ro-RO" sz="2000" b="1" dirty="0" err="1"/>
              <a:t>groupId</a:t>
            </a:r>
            <a:r>
              <a:rPr lang="ro-RO" sz="2000" dirty="0"/>
              <a:t>&gt;</a:t>
            </a:r>
            <a:r>
              <a:rPr lang="ro-RO" sz="2000" dirty="0" err="1"/>
              <a:t>com.adobe.devcamp</a:t>
            </a:r>
            <a:r>
              <a:rPr lang="ro-RO" sz="2000" dirty="0"/>
              <a:t>&lt;/</a:t>
            </a:r>
            <a:r>
              <a:rPr lang="ro-RO" sz="2000" b="1" dirty="0" err="1"/>
              <a:t>groupId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&lt;</a:t>
            </a:r>
            <a:r>
              <a:rPr lang="ro-RO" sz="2000" b="1" dirty="0" err="1"/>
              <a:t>artifactId</a:t>
            </a:r>
            <a:r>
              <a:rPr lang="ro-RO" sz="2000" dirty="0"/>
              <a:t>&gt;</a:t>
            </a:r>
            <a:r>
              <a:rPr lang="ro-RO" sz="2000" dirty="0" err="1"/>
              <a:t>AdvertisingCampaignManagement</a:t>
            </a:r>
            <a:r>
              <a:rPr lang="ro-RO" sz="2000" dirty="0"/>
              <a:t>&lt;/</a:t>
            </a:r>
            <a:r>
              <a:rPr lang="ro-RO" sz="2000" b="1" dirty="0" err="1"/>
              <a:t>artifactId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&lt;</a:t>
            </a:r>
            <a:r>
              <a:rPr lang="ro-RO" sz="2000" b="1" dirty="0" err="1"/>
              <a:t>packaging</a:t>
            </a:r>
            <a:r>
              <a:rPr lang="ro-RO" sz="2000" dirty="0"/>
              <a:t>&gt;pom&lt;/</a:t>
            </a:r>
            <a:r>
              <a:rPr lang="ro-RO" sz="2000" b="1" dirty="0" err="1"/>
              <a:t>packaging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&lt;</a:t>
            </a:r>
            <a:r>
              <a:rPr lang="ro-RO" sz="2000" b="1" dirty="0" err="1"/>
              <a:t>version</a:t>
            </a:r>
            <a:r>
              <a:rPr lang="ro-RO" sz="2000" dirty="0"/>
              <a:t>&gt;1.0-SNAPSHOT&lt;/</a:t>
            </a:r>
            <a:r>
              <a:rPr lang="ro-RO" sz="2000" b="1" dirty="0" err="1"/>
              <a:t>version</a:t>
            </a:r>
            <a:r>
              <a:rPr lang="ro-RO" sz="2000" dirty="0"/>
              <a:t>&gt;</a:t>
            </a:r>
            <a:br>
              <a:rPr lang="ro-RO" sz="2000" dirty="0"/>
            </a:br>
            <a:br>
              <a:rPr lang="ro-RO" sz="2000" dirty="0"/>
            </a:br>
            <a:r>
              <a:rPr lang="ro-RO" sz="2000" dirty="0"/>
              <a:t>    &lt;</a:t>
            </a:r>
            <a:r>
              <a:rPr lang="ro-RO" sz="2000" b="1" dirty="0" err="1"/>
              <a:t>properties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    &lt;</a:t>
            </a:r>
            <a:r>
              <a:rPr lang="ro-RO" sz="2000" b="1" dirty="0"/>
              <a:t>slf4j.version</a:t>
            </a:r>
            <a:r>
              <a:rPr lang="ro-RO" sz="2000" dirty="0"/>
              <a:t>&gt;1.8.0-beta4&lt;/</a:t>
            </a:r>
            <a:r>
              <a:rPr lang="ro-RO" sz="2000" b="1" dirty="0"/>
              <a:t>slf4j.version</a:t>
            </a:r>
            <a:r>
              <a:rPr lang="ro-RO" sz="2000" dirty="0"/>
              <a:t>&gt;...</a:t>
            </a:r>
            <a:br>
              <a:rPr lang="ro-RO" sz="2000" dirty="0"/>
            </a:br>
            <a:r>
              <a:rPr lang="ro-RO" sz="2000" dirty="0"/>
              <a:t>    &lt;/</a:t>
            </a:r>
            <a:r>
              <a:rPr lang="ro-RO" sz="2000" b="1" dirty="0" err="1"/>
              <a:t>properties</a:t>
            </a:r>
            <a:r>
              <a:rPr lang="ro-RO" sz="2000" dirty="0"/>
              <a:t>&gt;</a:t>
            </a:r>
            <a:br>
              <a:rPr lang="ro-RO" sz="2000" dirty="0"/>
            </a:br>
            <a:br>
              <a:rPr lang="ro-RO" sz="2000" dirty="0"/>
            </a:br>
            <a:r>
              <a:rPr lang="ro-RO" sz="2000" dirty="0"/>
              <a:t>    &lt;</a:t>
            </a:r>
            <a:r>
              <a:rPr lang="ro-RO" sz="2000" b="1" dirty="0" err="1"/>
              <a:t>modules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    &lt;</a:t>
            </a:r>
            <a:r>
              <a:rPr lang="ro-RO" sz="2000" b="1" dirty="0"/>
              <a:t>module</a:t>
            </a:r>
            <a:r>
              <a:rPr lang="ro-RO" sz="2000" dirty="0"/>
              <a:t>&gt;</a:t>
            </a:r>
            <a:r>
              <a:rPr lang="ro-RO" sz="2000" dirty="0" err="1"/>
              <a:t>provisioning</a:t>
            </a:r>
            <a:r>
              <a:rPr lang="ro-RO" sz="2000" dirty="0"/>
              <a:t>&lt;/</a:t>
            </a:r>
            <a:r>
              <a:rPr lang="ro-RO" sz="2000" b="1" dirty="0"/>
              <a:t>module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    &lt;</a:t>
            </a:r>
            <a:r>
              <a:rPr lang="ro-RO" sz="2000" b="1" dirty="0"/>
              <a:t>module</a:t>
            </a:r>
            <a:r>
              <a:rPr lang="ro-RO" sz="2000" dirty="0"/>
              <a:t>&gt;</a:t>
            </a:r>
            <a:r>
              <a:rPr lang="ro-RO" sz="2000" dirty="0" err="1"/>
              <a:t>app</a:t>
            </a:r>
            <a:r>
              <a:rPr lang="ro-RO" sz="2000" dirty="0"/>
              <a:t>&lt;/</a:t>
            </a:r>
            <a:r>
              <a:rPr lang="ro-RO" sz="2000" b="1" dirty="0"/>
              <a:t>module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&lt;/</a:t>
            </a:r>
            <a:r>
              <a:rPr lang="ro-RO" sz="2000" b="1" dirty="0" err="1"/>
              <a:t>modules</a:t>
            </a:r>
            <a:r>
              <a:rPr lang="ro-RO" sz="2000" dirty="0"/>
              <a:t>&gt;</a:t>
            </a:r>
            <a:br>
              <a:rPr lang="ro-RO" sz="2000" dirty="0"/>
            </a:br>
            <a:br>
              <a:rPr lang="ro-RO" sz="2000" dirty="0"/>
            </a:br>
            <a:endParaRPr lang="ro-RO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60CF35-98F4-B443-87BC-169D3607FB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5897" y="1055802"/>
            <a:ext cx="4799518" cy="484969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ro-RO" sz="2000" dirty="0"/>
              <a:t>    &lt;</a:t>
            </a:r>
            <a:r>
              <a:rPr lang="ro-RO" sz="2000" b="1" dirty="0" err="1"/>
              <a:t>build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    &lt;</a:t>
            </a:r>
            <a:r>
              <a:rPr lang="ro-RO" sz="2000" b="1" dirty="0" err="1"/>
              <a:t>plugins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        &lt;</a:t>
            </a:r>
            <a:r>
              <a:rPr lang="ro-RO" sz="2000" b="1" dirty="0" err="1"/>
              <a:t>plugin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            &lt;</a:t>
            </a:r>
            <a:r>
              <a:rPr lang="ro-RO" sz="2000" b="1" dirty="0" err="1"/>
              <a:t>groupId</a:t>
            </a:r>
            <a:r>
              <a:rPr lang="ro-RO" sz="2000" dirty="0"/>
              <a:t>&gt;</a:t>
            </a:r>
            <a:r>
              <a:rPr lang="ro-RO" sz="2000" dirty="0" err="1"/>
              <a:t>org.apache.maven.plugins</a:t>
            </a:r>
            <a:r>
              <a:rPr lang="ro-RO" sz="2000" dirty="0"/>
              <a:t>&lt;/</a:t>
            </a:r>
            <a:r>
              <a:rPr lang="ro-RO" sz="2000" b="1" dirty="0" err="1"/>
              <a:t>groupId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            &lt;</a:t>
            </a:r>
            <a:r>
              <a:rPr lang="ro-RO" sz="2000" b="1" dirty="0" err="1"/>
              <a:t>artifactId</a:t>
            </a:r>
            <a:r>
              <a:rPr lang="ro-RO" sz="2000" dirty="0"/>
              <a:t>&gt;</a:t>
            </a:r>
            <a:r>
              <a:rPr lang="ro-RO" sz="2000" dirty="0" err="1"/>
              <a:t>maven-compiler-plugin</a:t>
            </a:r>
            <a:r>
              <a:rPr lang="ro-RO" sz="2000" dirty="0"/>
              <a:t>&lt;/</a:t>
            </a:r>
            <a:r>
              <a:rPr lang="ro-RO" sz="2000" b="1" dirty="0" err="1"/>
              <a:t>artifactId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            &lt;</a:t>
            </a:r>
            <a:r>
              <a:rPr lang="ro-RO" sz="2000" b="1" dirty="0" err="1"/>
              <a:t>version</a:t>
            </a:r>
            <a:r>
              <a:rPr lang="ro-RO" sz="2000" dirty="0"/>
              <a:t>&gt;3.8.1&lt;/</a:t>
            </a:r>
            <a:r>
              <a:rPr lang="ro-RO" sz="2000" b="1" dirty="0" err="1"/>
              <a:t>version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            &lt;</a:t>
            </a:r>
            <a:r>
              <a:rPr lang="ro-RO" sz="2000" b="1" dirty="0" err="1"/>
              <a:t>configuration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                &lt;</a:t>
            </a:r>
            <a:r>
              <a:rPr lang="ro-RO" sz="2000" b="1" dirty="0" err="1"/>
              <a:t>source</a:t>
            </a:r>
            <a:r>
              <a:rPr lang="ro-RO" sz="2000" dirty="0"/>
              <a:t>&gt;1.8&lt;/</a:t>
            </a:r>
            <a:r>
              <a:rPr lang="ro-RO" sz="2000" b="1" dirty="0" err="1"/>
              <a:t>source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                &lt;</a:t>
            </a:r>
            <a:r>
              <a:rPr lang="ro-RO" sz="2000" b="1" dirty="0" err="1"/>
              <a:t>target</a:t>
            </a:r>
            <a:r>
              <a:rPr lang="ro-RO" sz="2000" dirty="0"/>
              <a:t>&gt;1.8&lt;/</a:t>
            </a:r>
            <a:r>
              <a:rPr lang="ro-RO" sz="2000" b="1" dirty="0" err="1"/>
              <a:t>target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            &lt;/</a:t>
            </a:r>
            <a:r>
              <a:rPr lang="ro-RO" sz="2000" b="1" dirty="0" err="1"/>
              <a:t>configuration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        &lt;/</a:t>
            </a:r>
            <a:r>
              <a:rPr lang="ro-RO" sz="2000" b="1" dirty="0" err="1"/>
              <a:t>plugin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    &lt;/</a:t>
            </a:r>
            <a:r>
              <a:rPr lang="ro-RO" sz="2000" b="1" dirty="0" err="1"/>
              <a:t>plugins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&lt;/</a:t>
            </a:r>
            <a:r>
              <a:rPr lang="ro-RO" sz="2000" b="1" dirty="0" err="1"/>
              <a:t>build</a:t>
            </a:r>
            <a:r>
              <a:rPr lang="ro-RO" sz="2000" dirty="0"/>
              <a:t>&gt;</a:t>
            </a:r>
            <a:br>
              <a:rPr lang="ro-RO" sz="2000" dirty="0"/>
            </a:br>
            <a:br>
              <a:rPr lang="ro-RO" sz="2000" dirty="0"/>
            </a:br>
            <a:r>
              <a:rPr lang="ro-RO" sz="2000" dirty="0"/>
              <a:t>&lt;</a:t>
            </a:r>
            <a:r>
              <a:rPr lang="ro-RO" sz="2000" b="1" dirty="0" err="1"/>
              <a:t>dependencyManagement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&lt;</a:t>
            </a:r>
            <a:r>
              <a:rPr lang="ro-RO" sz="2000" b="1" dirty="0" err="1"/>
              <a:t>dependencies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    &lt;</a:t>
            </a:r>
            <a:r>
              <a:rPr lang="ro-RO" sz="2000" b="1" dirty="0" err="1"/>
              <a:t>dependency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        &lt;</a:t>
            </a:r>
            <a:r>
              <a:rPr lang="ro-RO" sz="2000" b="1" dirty="0" err="1"/>
              <a:t>groupId</a:t>
            </a:r>
            <a:r>
              <a:rPr lang="ro-RO" sz="2000" dirty="0"/>
              <a:t>&gt;org.slf4j&lt;/</a:t>
            </a:r>
            <a:r>
              <a:rPr lang="ro-RO" sz="2000" b="1" dirty="0" err="1"/>
              <a:t>groupId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        &lt;</a:t>
            </a:r>
            <a:r>
              <a:rPr lang="ro-RO" sz="2000" b="1" dirty="0" err="1"/>
              <a:t>artifactId</a:t>
            </a:r>
            <a:r>
              <a:rPr lang="ro-RO" sz="2000" dirty="0"/>
              <a:t>&gt;slf4j-api&lt;/</a:t>
            </a:r>
            <a:r>
              <a:rPr lang="ro-RO" sz="2000" b="1" dirty="0" err="1"/>
              <a:t>artifactId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        &lt;</a:t>
            </a:r>
            <a:r>
              <a:rPr lang="ro-RO" sz="2000" b="1" dirty="0" err="1"/>
              <a:t>version</a:t>
            </a:r>
            <a:r>
              <a:rPr lang="ro-RO" sz="2000" dirty="0"/>
              <a:t>&gt;${slf4j.version}&lt;/</a:t>
            </a:r>
            <a:r>
              <a:rPr lang="ro-RO" sz="2000" b="1" dirty="0" err="1"/>
              <a:t>version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    &lt;/</a:t>
            </a:r>
            <a:r>
              <a:rPr lang="ro-RO" sz="2000" b="1" dirty="0" err="1"/>
              <a:t>dependency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    &lt;/</a:t>
            </a:r>
            <a:r>
              <a:rPr lang="ro-RO" sz="2000" b="1" dirty="0" err="1"/>
              <a:t>dependencies</a:t>
            </a:r>
            <a:r>
              <a:rPr lang="ro-RO" sz="2000" dirty="0"/>
              <a:t>&gt;</a:t>
            </a:r>
            <a:br>
              <a:rPr lang="ro-RO" sz="2000" dirty="0"/>
            </a:br>
            <a:r>
              <a:rPr lang="ro-RO" sz="2000" dirty="0"/>
              <a:t>&lt;/</a:t>
            </a:r>
            <a:r>
              <a:rPr lang="ro-RO" sz="2000" b="1" dirty="0" err="1"/>
              <a:t>dependencyManagement</a:t>
            </a:r>
            <a:r>
              <a:rPr lang="ro-RO" sz="2000" dirty="0"/>
              <a:t>&gt;</a:t>
            </a:r>
            <a:br>
              <a:rPr lang="ro-RO" sz="2000" dirty="0"/>
            </a:br>
            <a:br>
              <a:rPr lang="ro-RO" sz="2000" dirty="0"/>
            </a:br>
            <a:r>
              <a:rPr lang="ro-RO" sz="2000" dirty="0"/>
              <a:t>&lt;/</a:t>
            </a:r>
            <a:r>
              <a:rPr lang="ro-RO" sz="2000" b="1" dirty="0" err="1"/>
              <a:t>project</a:t>
            </a:r>
            <a:r>
              <a:rPr lang="ro-RO" sz="2000" dirty="0"/>
              <a:t>&gt;</a:t>
            </a:r>
            <a:endParaRPr lang="ro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8425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1442" y="382385"/>
            <a:ext cx="10115581" cy="892962"/>
          </a:xfrm>
        </p:spPr>
        <p:txBody>
          <a:bodyPr/>
          <a:lstStyle/>
          <a:p>
            <a:r>
              <a:rPr lang="ro-RO" dirty="0" err="1"/>
              <a:t>Build</a:t>
            </a:r>
            <a:r>
              <a:rPr lang="ro-RO" dirty="0"/>
              <a:t> </a:t>
            </a:r>
            <a:r>
              <a:rPr lang="ro-RO" dirty="0" err="1"/>
              <a:t>commands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16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D19AA73-1B45-A345-80DF-CBA218743437}"/>
              </a:ext>
            </a:extLst>
          </p:cNvPr>
          <p:cNvSpPr/>
          <p:nvPr/>
        </p:nvSpPr>
        <p:spPr>
          <a:xfrm>
            <a:off x="523714" y="1563746"/>
            <a:ext cx="1032877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Compile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a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project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: </a:t>
            </a:r>
          </a:p>
          <a:p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	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mvn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compile</a:t>
            </a:r>
            <a:endParaRPr lang="ro-RO" dirty="0">
              <a:solidFill>
                <a:srgbClr val="333333"/>
              </a:solidFill>
              <a:latin typeface="Georgia" panose="02040502050405020303" pitchFamily="18" charset="0"/>
            </a:endParaRPr>
          </a:p>
          <a:p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Run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unit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tests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(it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also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compiles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a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project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): </a:t>
            </a:r>
          </a:p>
          <a:p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	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mvn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test</a:t>
            </a:r>
          </a:p>
          <a:p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Build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a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package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(it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also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executes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unit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tests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): </a:t>
            </a:r>
          </a:p>
          <a:p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	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mvn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package</a:t>
            </a:r>
            <a:endParaRPr lang="ro-RO" dirty="0">
              <a:solidFill>
                <a:srgbClr val="333333"/>
              </a:solidFill>
              <a:latin typeface="Georgia" panose="02040502050405020303" pitchFamily="18" charset="0"/>
            </a:endParaRPr>
          </a:p>
          <a:p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Run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integration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test (it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also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builds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a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package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): </a:t>
            </a:r>
          </a:p>
          <a:p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	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mvn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verify</a:t>
            </a:r>
            <a:endParaRPr lang="ro-RO" dirty="0">
              <a:solidFill>
                <a:srgbClr val="333333"/>
              </a:solidFill>
              <a:latin typeface="Georgia" panose="02040502050405020303" pitchFamily="18" charset="0"/>
            </a:endParaRPr>
          </a:p>
          <a:p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Install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a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package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into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local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repository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(it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also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executes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integration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tests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): </a:t>
            </a:r>
          </a:p>
          <a:p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	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mvn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install</a:t>
            </a:r>
            <a:endParaRPr lang="ro-RO" dirty="0">
              <a:solidFill>
                <a:srgbClr val="333333"/>
              </a:solidFill>
              <a:latin typeface="Georgia" panose="02040502050405020303" pitchFamily="18" charset="0"/>
            </a:endParaRPr>
          </a:p>
          <a:p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Install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an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artifact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into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local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repository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(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skip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unit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and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integration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test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execution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): </a:t>
            </a:r>
          </a:p>
          <a:p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	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mvn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-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DskipTests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=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true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install</a:t>
            </a:r>
            <a:endParaRPr lang="ro-RO" dirty="0">
              <a:solidFill>
                <a:srgbClr val="333333"/>
              </a:solidFill>
              <a:latin typeface="Georgia" panose="02040502050405020303" pitchFamily="18" charset="0"/>
            </a:endParaRPr>
          </a:p>
          <a:p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Deploy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artifact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into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enterprise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repository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: </a:t>
            </a:r>
          </a:p>
          <a:p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	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mvn</a:t>
            </a:r>
            <a:r>
              <a:rPr lang="ro-RO" dirty="0">
                <a:solidFill>
                  <a:srgbClr val="333333"/>
                </a:solidFill>
                <a:latin typeface="Georgia" panose="02040502050405020303" pitchFamily="18" charset="0"/>
              </a:rPr>
              <a:t> </a:t>
            </a:r>
            <a:r>
              <a:rPr lang="ro-RO" dirty="0" err="1">
                <a:solidFill>
                  <a:srgbClr val="333333"/>
                </a:solidFill>
                <a:latin typeface="Georgia" panose="02040502050405020303" pitchFamily="18" charset="0"/>
              </a:rPr>
              <a:t>deploy</a:t>
            </a:r>
            <a:endParaRPr lang="ro-RO" dirty="0">
              <a:solidFill>
                <a:srgbClr val="333333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2431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1798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/>
              <a:t>Agenda </a:t>
            </a:r>
            <a:br>
              <a:rPr lang="en-US" sz="4400" dirty="0"/>
            </a:br>
            <a:r>
              <a:rPr lang="en-US" sz="4400" dirty="0"/>
              <a:t>-</a:t>
            </a:r>
            <a:r>
              <a:rPr lang="en-US" sz="3600" dirty="0"/>
              <a:t>first 2 sessions in review-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ro-RO" dirty="0"/>
          </a:p>
          <a:p>
            <a:r>
              <a:rPr lang="ro-RO" dirty="0"/>
              <a:t>GIT – get </a:t>
            </a:r>
            <a:r>
              <a:rPr lang="ro-RO" dirty="0" err="1"/>
              <a:t>up</a:t>
            </a:r>
            <a:r>
              <a:rPr lang="ro-RO" dirty="0"/>
              <a:t> </a:t>
            </a:r>
            <a:r>
              <a:rPr lang="ro-RO" dirty="0" err="1"/>
              <a:t>to</a:t>
            </a:r>
            <a:r>
              <a:rPr lang="ro-RO" dirty="0"/>
              <a:t> date </a:t>
            </a:r>
            <a:r>
              <a:rPr lang="ro-RO" dirty="0" err="1"/>
              <a:t>with</a:t>
            </a:r>
            <a:r>
              <a:rPr lang="ro-RO" dirty="0"/>
              <a:t> master </a:t>
            </a:r>
          </a:p>
          <a:p>
            <a:r>
              <a:rPr lang="ro-RO" dirty="0" err="1"/>
              <a:t>What</a:t>
            </a:r>
            <a:r>
              <a:rPr lang="ro-RO" dirty="0"/>
              <a:t> are </a:t>
            </a:r>
            <a:r>
              <a:rPr lang="ro-RO" dirty="0" err="1"/>
              <a:t>we</a:t>
            </a:r>
            <a:r>
              <a:rPr lang="ro-RO" dirty="0"/>
              <a:t> </a:t>
            </a:r>
            <a:r>
              <a:rPr lang="ro-RO" dirty="0" err="1"/>
              <a:t>developing</a:t>
            </a:r>
            <a:r>
              <a:rPr lang="ro-RO" dirty="0"/>
              <a:t> - Advertising business model</a:t>
            </a:r>
          </a:p>
          <a:p>
            <a:r>
              <a:rPr lang="ro-RO" dirty="0" err="1"/>
              <a:t>Where</a:t>
            </a:r>
            <a:r>
              <a:rPr lang="ro-RO" dirty="0"/>
              <a:t> are </a:t>
            </a:r>
            <a:r>
              <a:rPr lang="ro-RO" dirty="0" err="1"/>
              <a:t>we</a:t>
            </a:r>
            <a:r>
              <a:rPr lang="ro-RO" dirty="0"/>
              <a:t> </a:t>
            </a:r>
            <a:r>
              <a:rPr lang="ro-RO" dirty="0" err="1"/>
              <a:t>so</a:t>
            </a:r>
            <a:r>
              <a:rPr lang="ro-RO" dirty="0"/>
              <a:t> far - Code in </a:t>
            </a:r>
            <a:r>
              <a:rPr lang="ro-RO" dirty="0" err="1"/>
              <a:t>review</a:t>
            </a:r>
            <a:endParaRPr lang="ro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909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1182" y="1463975"/>
            <a:ext cx="10918220" cy="706091"/>
          </a:xfrm>
        </p:spPr>
        <p:txBody>
          <a:bodyPr/>
          <a:lstStyle/>
          <a:p>
            <a:r>
              <a:rPr lang="en-US" dirty="0"/>
              <a:t>GIT Review</a:t>
            </a:r>
          </a:p>
        </p:txBody>
      </p:sp>
    </p:spTree>
    <p:extLst>
      <p:ext uri="{BB962C8B-B14F-4D97-AF65-F5344CB8AC3E}">
        <p14:creationId xmlns:p14="http://schemas.microsoft.com/office/powerpoint/2010/main" val="1472216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err="1"/>
              <a:t>Git</a:t>
            </a:r>
            <a:r>
              <a:rPr lang="ro-RO" dirty="0"/>
              <a:t> </a:t>
            </a:r>
            <a:r>
              <a:rPr lang="ro-RO" dirty="0" err="1"/>
              <a:t>Flow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4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2ECCD9-F988-F64E-AAF0-A52E4E0E4F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0895" y="1143431"/>
            <a:ext cx="7441388" cy="457113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D19AA73-1B45-A345-80DF-CBA218743437}"/>
              </a:ext>
            </a:extLst>
          </p:cNvPr>
          <p:cNvSpPr/>
          <p:nvPr/>
        </p:nvSpPr>
        <p:spPr>
          <a:xfrm>
            <a:off x="523715" y="1563746"/>
            <a:ext cx="300153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ro-RO" dirty="0"/>
              <a:t>master - </a:t>
            </a:r>
            <a:r>
              <a:rPr lang="ro-RO" dirty="0" err="1"/>
              <a:t>production</a:t>
            </a:r>
            <a:r>
              <a:rPr lang="ro-RO" dirty="0"/>
              <a:t>.</a:t>
            </a:r>
          </a:p>
          <a:p>
            <a:pPr fontAlgn="auto">
              <a:spcAft>
                <a:spcPts val="0"/>
              </a:spcAft>
              <a:defRPr/>
            </a:pPr>
            <a:r>
              <a:rPr lang="ro-RO" dirty="0" err="1"/>
              <a:t>develop</a:t>
            </a:r>
            <a:r>
              <a:rPr lang="ro-RO" dirty="0"/>
              <a:t> - pre-</a:t>
            </a:r>
            <a:r>
              <a:rPr lang="ro-RO" dirty="0" err="1"/>
              <a:t>production</a:t>
            </a:r>
            <a:r>
              <a:rPr lang="ro-RO" dirty="0"/>
              <a:t> </a:t>
            </a:r>
          </a:p>
          <a:p>
            <a:pPr fontAlgn="auto">
              <a:spcAft>
                <a:spcPts val="0"/>
              </a:spcAft>
              <a:defRPr/>
            </a:pPr>
            <a:r>
              <a:rPr lang="ro-RO" dirty="0" err="1"/>
              <a:t>feature</a:t>
            </a:r>
            <a:r>
              <a:rPr lang="ro-RO" dirty="0"/>
              <a:t>-* - </a:t>
            </a:r>
            <a:r>
              <a:rPr lang="ro-RO" dirty="0" err="1"/>
              <a:t>new</a:t>
            </a:r>
            <a:r>
              <a:rPr lang="ro-RO" dirty="0"/>
              <a:t> </a:t>
            </a:r>
            <a:r>
              <a:rPr lang="ro-RO" dirty="0" err="1"/>
              <a:t>feature</a:t>
            </a:r>
            <a:endParaRPr lang="ro-RO" dirty="0"/>
          </a:p>
          <a:p>
            <a:pPr fontAlgn="auto">
              <a:spcAft>
                <a:spcPts val="0"/>
              </a:spcAft>
              <a:defRPr/>
            </a:pPr>
            <a:r>
              <a:rPr lang="ro-RO" dirty="0" err="1"/>
              <a:t>hotfix</a:t>
            </a:r>
            <a:r>
              <a:rPr lang="ro-RO" dirty="0"/>
              <a:t>-* - </a:t>
            </a:r>
            <a:r>
              <a:rPr lang="ro-RO" dirty="0" err="1"/>
              <a:t>bug</a:t>
            </a:r>
            <a:r>
              <a:rPr lang="ro-RO" dirty="0"/>
              <a:t> </a:t>
            </a:r>
            <a:r>
              <a:rPr lang="ro-RO" dirty="0" err="1"/>
              <a:t>fixes</a:t>
            </a:r>
            <a:endParaRPr lang="ro-RO" dirty="0"/>
          </a:p>
          <a:p>
            <a:pPr fontAlgn="auto">
              <a:spcAft>
                <a:spcPts val="0"/>
              </a:spcAft>
              <a:defRPr/>
            </a:pPr>
            <a:r>
              <a:rPr lang="ro-RO" dirty="0" err="1"/>
              <a:t>release</a:t>
            </a:r>
            <a:r>
              <a:rPr lang="ro-RO" dirty="0"/>
              <a:t>-* - </a:t>
            </a:r>
            <a:r>
              <a:rPr lang="ro-RO" dirty="0" err="1"/>
              <a:t>production</a:t>
            </a:r>
            <a:r>
              <a:rPr lang="ro-RO" dirty="0"/>
              <a:t> </a:t>
            </a:r>
            <a:r>
              <a:rPr lang="ro-RO" dirty="0" err="1"/>
              <a:t>ready</a:t>
            </a:r>
            <a:r>
              <a:rPr lang="ro-RO" dirty="0"/>
              <a:t> </a:t>
            </a:r>
            <a:r>
              <a:rPr lang="ro-RO" dirty="0" err="1"/>
              <a:t>new</a:t>
            </a:r>
            <a:r>
              <a:rPr lang="ro-RO" dirty="0"/>
              <a:t> </a:t>
            </a:r>
            <a:r>
              <a:rPr lang="ro-RO" dirty="0" err="1"/>
              <a:t>features</a:t>
            </a:r>
            <a:r>
              <a:rPr lang="ro-RO" dirty="0"/>
              <a:t> </a:t>
            </a:r>
            <a:r>
              <a:rPr lang="ro-RO" dirty="0" err="1"/>
              <a:t>and</a:t>
            </a:r>
            <a:r>
              <a:rPr lang="ro-RO" dirty="0"/>
              <a:t> </a:t>
            </a:r>
            <a:r>
              <a:rPr lang="ro-RO" dirty="0" err="1"/>
              <a:t>bug</a:t>
            </a:r>
            <a:r>
              <a:rPr lang="ro-RO" dirty="0"/>
              <a:t> </a:t>
            </a:r>
            <a:r>
              <a:rPr lang="ro-RO" dirty="0" err="1"/>
              <a:t>fixes</a:t>
            </a:r>
            <a:r>
              <a:rPr lang="ro-RO" dirty="0"/>
              <a:t> </a:t>
            </a:r>
            <a:r>
              <a:rPr lang="ro-RO" dirty="0" err="1"/>
              <a:t>that</a:t>
            </a:r>
            <a:r>
              <a:rPr lang="ro-RO" dirty="0"/>
              <a:t> come </a:t>
            </a:r>
            <a:r>
              <a:rPr lang="ro-RO" dirty="0" err="1"/>
              <a:t>from</a:t>
            </a:r>
            <a:r>
              <a:rPr lang="ro-RO" dirty="0"/>
              <a:t> </a:t>
            </a:r>
            <a:r>
              <a:rPr lang="ro-RO" dirty="0" err="1"/>
              <a:t>stable</a:t>
            </a:r>
            <a:r>
              <a:rPr lang="ro-RO" dirty="0"/>
              <a:t> </a:t>
            </a:r>
            <a:r>
              <a:rPr lang="ro-RO" dirty="0" err="1"/>
              <a:t>develop</a:t>
            </a:r>
            <a:r>
              <a:rPr lang="ro-RO" dirty="0"/>
              <a:t> </a:t>
            </a:r>
            <a:r>
              <a:rPr lang="ro-RO" dirty="0" err="1"/>
              <a:t>branch</a:t>
            </a:r>
            <a:r>
              <a:rPr lang="ro-RO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9407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1442" y="382385"/>
            <a:ext cx="10115581" cy="892962"/>
          </a:xfrm>
        </p:spPr>
        <p:txBody>
          <a:bodyPr>
            <a:normAutofit fontScale="90000"/>
          </a:bodyPr>
          <a:lstStyle/>
          <a:p>
            <a:r>
              <a:rPr lang="ro-RO" altLang="ro-RO" dirty="0"/>
              <a:t>Get </a:t>
            </a:r>
            <a:r>
              <a:rPr lang="ro-RO" altLang="ro-RO" dirty="0" err="1"/>
              <a:t>up</a:t>
            </a:r>
            <a:r>
              <a:rPr lang="ro-RO" altLang="ro-RO" dirty="0"/>
              <a:t> </a:t>
            </a:r>
            <a:r>
              <a:rPr lang="ro-RO" altLang="ro-RO" dirty="0" err="1"/>
              <a:t>to</a:t>
            </a:r>
            <a:r>
              <a:rPr lang="ro-RO" altLang="ro-RO" dirty="0"/>
              <a:t> date </a:t>
            </a:r>
            <a:r>
              <a:rPr lang="ro-RO" altLang="ro-RO" dirty="0" err="1"/>
              <a:t>with</a:t>
            </a:r>
            <a:r>
              <a:rPr lang="ro-RO" altLang="ro-RO" dirty="0"/>
              <a:t> master </a:t>
            </a:r>
            <a:r>
              <a:rPr lang="ro-RO" altLang="ro-RO" dirty="0" err="1"/>
              <a:t>brach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5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D19AA73-1B45-A345-80DF-CBA218743437}"/>
              </a:ext>
            </a:extLst>
          </p:cNvPr>
          <p:cNvSpPr/>
          <p:nvPr/>
        </p:nvSpPr>
        <p:spPr>
          <a:xfrm>
            <a:off x="523714" y="1563746"/>
            <a:ext cx="1032877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Go to your working directory</a:t>
            </a:r>
          </a:p>
          <a:p>
            <a:pPr marL="342900" indent="-342900">
              <a:buFont typeface="+mj-lt"/>
              <a:buAutoNum type="arabicPeriod"/>
            </a:pPr>
            <a:r>
              <a:rPr lang="ro-RO" dirty="0"/>
              <a:t>Get </a:t>
            </a:r>
            <a:r>
              <a:rPr lang="ro-RO" dirty="0" err="1"/>
              <a:t>latest</a:t>
            </a:r>
            <a:r>
              <a:rPr lang="ro-RO" dirty="0"/>
              <a:t> </a:t>
            </a:r>
            <a:r>
              <a:rPr lang="ro-RO" dirty="0" err="1"/>
              <a:t>changes</a:t>
            </a:r>
            <a:r>
              <a:rPr lang="ro-RO" dirty="0"/>
              <a:t> </a:t>
            </a:r>
            <a:r>
              <a:rPr lang="ro-RO" dirty="0" err="1"/>
              <a:t>from</a:t>
            </a:r>
            <a:r>
              <a:rPr lang="ro-RO" dirty="0"/>
              <a:t> </a:t>
            </a:r>
            <a:r>
              <a:rPr lang="ro-RO" dirty="0" err="1"/>
              <a:t>upstream</a:t>
            </a:r>
            <a:endParaRPr lang="ro-RO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git checkout master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git pull</a:t>
            </a:r>
          </a:p>
          <a:p>
            <a:pPr marL="342900" indent="-342900">
              <a:buFont typeface="+mj-lt"/>
              <a:buAutoNum type="arabicPeriod"/>
            </a:pPr>
            <a:r>
              <a:rPr lang="ro-RO" dirty="0"/>
              <a:t>Create a </a:t>
            </a:r>
            <a:r>
              <a:rPr lang="ro-RO" dirty="0" err="1"/>
              <a:t>new</a:t>
            </a:r>
            <a:r>
              <a:rPr lang="ro-RO" dirty="0"/>
              <a:t> </a:t>
            </a:r>
            <a:r>
              <a:rPr lang="ro-RO" dirty="0" err="1"/>
              <a:t>breanch</a:t>
            </a:r>
            <a:r>
              <a:rPr lang="ro-RO" dirty="0"/>
              <a:t> </a:t>
            </a:r>
            <a:r>
              <a:rPr lang="ro-RO" dirty="0" err="1"/>
              <a:t>and</a:t>
            </a:r>
            <a:r>
              <a:rPr lang="ro-RO" dirty="0"/>
              <a:t> </a:t>
            </a:r>
            <a:r>
              <a:rPr lang="ro-RO" dirty="0" err="1"/>
              <a:t>push</a:t>
            </a:r>
            <a:r>
              <a:rPr lang="ro-RO" dirty="0"/>
              <a:t> it </a:t>
            </a:r>
            <a:r>
              <a:rPr lang="ro-RO" dirty="0" err="1"/>
              <a:t>upstream</a:t>
            </a:r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git checkout -b  </a:t>
            </a:r>
            <a:r>
              <a:rPr lang="en-US" dirty="0" err="1"/>
              <a:t>new_branch_name</a:t>
            </a:r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git push --set-upstream origin </a:t>
            </a:r>
            <a:r>
              <a:rPr lang="en-US" dirty="0" err="1"/>
              <a:t>new_branch_name</a:t>
            </a: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Open project in IntelliJ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ro-RO" dirty="0" err="1"/>
              <a:t>IntelliJ</a:t>
            </a:r>
            <a:r>
              <a:rPr lang="ro-RO" dirty="0"/>
              <a:t> -&gt;New -&gt; Project </a:t>
            </a:r>
            <a:r>
              <a:rPr lang="ro-RO" dirty="0" err="1"/>
              <a:t>from</a:t>
            </a:r>
            <a:r>
              <a:rPr lang="ro-RO" dirty="0"/>
              <a:t> </a:t>
            </a:r>
            <a:r>
              <a:rPr lang="ro-RO" dirty="0" err="1"/>
              <a:t>Existing</a:t>
            </a:r>
            <a:r>
              <a:rPr lang="ro-RO" dirty="0"/>
              <a:t> </a:t>
            </a:r>
            <a:r>
              <a:rPr lang="ro-RO" dirty="0" err="1"/>
              <a:t>Sources</a:t>
            </a:r>
            <a:r>
              <a:rPr lang="ro-RO" dirty="0"/>
              <a:t> -&gt; </a:t>
            </a:r>
            <a:r>
              <a:rPr lang="ro-RO" dirty="0" err="1"/>
              <a:t>pom.xml</a:t>
            </a:r>
            <a:endParaRPr lang="ro-RO" dirty="0"/>
          </a:p>
          <a:p>
            <a:pPr fontAlgn="auto">
              <a:spcAft>
                <a:spcPts val="0"/>
              </a:spcAft>
              <a:defRPr/>
            </a:pP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4155489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1182" y="1463975"/>
            <a:ext cx="10918220" cy="706091"/>
          </a:xfrm>
        </p:spPr>
        <p:txBody>
          <a:bodyPr/>
          <a:lstStyle/>
          <a:p>
            <a:r>
              <a:rPr lang="en-US" dirty="0"/>
              <a:t>The Advertising Model</a:t>
            </a:r>
          </a:p>
        </p:txBody>
      </p:sp>
    </p:spTree>
    <p:extLst>
      <p:ext uri="{BB962C8B-B14F-4D97-AF65-F5344CB8AC3E}">
        <p14:creationId xmlns:p14="http://schemas.microsoft.com/office/powerpoint/2010/main" val="4249362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A8BA72A9-76FE-4B47-80D8-601C336AFE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6084" y="2050727"/>
            <a:ext cx="6517941" cy="275654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1277A6-E1C1-4274-852A-CB11A8A67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7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B694430-45E9-CA41-9F2B-8BA21D058829}"/>
              </a:ext>
            </a:extLst>
          </p:cNvPr>
          <p:cNvSpPr/>
          <p:nvPr/>
        </p:nvSpPr>
        <p:spPr>
          <a:xfrm>
            <a:off x="483475" y="664663"/>
            <a:ext cx="4882609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o-RO" b="1" i="1" dirty="0" err="1">
                <a:solidFill>
                  <a:srgbClr val="7E7E7E"/>
                </a:solidFill>
                <a:effectLst/>
                <a:latin typeface="Gudea"/>
              </a:rPr>
              <a:t>You</a:t>
            </a:r>
            <a:r>
              <a:rPr lang="ro-RO" b="1" i="1" dirty="0">
                <a:solidFill>
                  <a:srgbClr val="7E7E7E"/>
                </a:solidFill>
                <a:effectLst/>
                <a:latin typeface="Gudea"/>
              </a:rPr>
              <a:t>:</a:t>
            </a:r>
          </a:p>
          <a:p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The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consumer</a:t>
            </a:r>
            <a:endParaRPr lang="ro-RO" b="0" i="0" dirty="0">
              <a:solidFill>
                <a:srgbClr val="333333"/>
              </a:solidFill>
              <a:effectLst/>
              <a:latin typeface="Gudea"/>
            </a:endParaRPr>
          </a:p>
          <a:p>
            <a:endParaRPr lang="ro-RO" b="0" i="0" dirty="0">
              <a:solidFill>
                <a:srgbClr val="333333"/>
              </a:solidFill>
              <a:effectLst/>
              <a:latin typeface="Gudea"/>
            </a:endParaRPr>
          </a:p>
          <a:p>
            <a:r>
              <a:rPr lang="ro-RO" b="1" i="1" dirty="0">
                <a:solidFill>
                  <a:srgbClr val="7E7E7E"/>
                </a:solidFill>
                <a:effectLst/>
                <a:latin typeface="Gudea"/>
              </a:rPr>
              <a:t>Publisher:</a:t>
            </a:r>
          </a:p>
          <a:p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The individual or business in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charge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of a website or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app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.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They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sell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advertising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space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on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their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websites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and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apps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to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advertisers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. </a:t>
            </a:r>
          </a:p>
          <a:p>
            <a:endParaRPr lang="ro-RO" b="0" i="0" dirty="0">
              <a:solidFill>
                <a:srgbClr val="333333"/>
              </a:solidFill>
              <a:effectLst/>
              <a:latin typeface="Gudea"/>
            </a:endParaRPr>
          </a:p>
          <a:p>
            <a:r>
              <a:rPr lang="ro-RO" b="1" i="1" dirty="0" err="1">
                <a:solidFill>
                  <a:srgbClr val="7E7E7E"/>
                </a:solidFill>
                <a:effectLst/>
                <a:latin typeface="Gudea"/>
              </a:rPr>
              <a:t>Advertiser</a:t>
            </a:r>
            <a:r>
              <a:rPr lang="ro-RO" b="1" i="1" dirty="0">
                <a:solidFill>
                  <a:srgbClr val="7E7E7E"/>
                </a:solidFill>
                <a:effectLst/>
                <a:latin typeface="Gudea"/>
              </a:rPr>
              <a:t>:</a:t>
            </a:r>
          </a:p>
          <a:p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The individual or business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that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has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a product or service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they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want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to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advertise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.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They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buy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advertising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space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on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websites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and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apps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. </a:t>
            </a:r>
            <a:br>
              <a:rPr lang="ro-RO" b="0" i="0" dirty="0">
                <a:solidFill>
                  <a:srgbClr val="333333"/>
                </a:solidFill>
                <a:effectLst/>
                <a:latin typeface="Gudea"/>
              </a:rPr>
            </a:br>
            <a:endParaRPr lang="ro-RO" b="0" i="0" dirty="0">
              <a:solidFill>
                <a:srgbClr val="333333"/>
              </a:solidFill>
              <a:effectLst/>
              <a:latin typeface="Gudea"/>
            </a:endParaRPr>
          </a:p>
          <a:p>
            <a:r>
              <a:rPr lang="ro-RO" b="1" i="1" dirty="0" err="1">
                <a:solidFill>
                  <a:srgbClr val="7E7E7E"/>
                </a:solidFill>
                <a:effectLst/>
                <a:latin typeface="Gudea"/>
              </a:rPr>
              <a:t>Third</a:t>
            </a:r>
            <a:r>
              <a:rPr lang="ro-RO" b="1" i="1" dirty="0">
                <a:solidFill>
                  <a:srgbClr val="7E7E7E"/>
                </a:solidFill>
                <a:effectLst/>
                <a:latin typeface="Gudea"/>
              </a:rPr>
              <a:t>-Party Advertising Company:</a:t>
            </a:r>
          </a:p>
          <a:p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Websites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and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apps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usually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do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not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play a direct role in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choosing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the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ads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you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see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.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Instead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, a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third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-party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manages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the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ad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selection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and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placement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for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both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the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publisher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and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 </a:t>
            </a:r>
            <a:r>
              <a:rPr lang="ro-RO" b="0" i="0" dirty="0" err="1">
                <a:solidFill>
                  <a:srgbClr val="333333"/>
                </a:solidFill>
                <a:effectLst/>
                <a:latin typeface="Gudea"/>
              </a:rPr>
              <a:t>advertiser</a:t>
            </a:r>
            <a:r>
              <a:rPr lang="ro-RO" b="0" i="0" dirty="0">
                <a:solidFill>
                  <a:srgbClr val="333333"/>
                </a:solidFill>
                <a:effectLst/>
                <a:latin typeface="Gudea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90632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8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A40504-5973-0F48-8D4C-CD22B5C54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0852" y="382385"/>
            <a:ext cx="9097019" cy="564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2131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A6B5A6E-CC4B-294F-BB74-17A8F4C95C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0300" y="298485"/>
            <a:ext cx="7924800" cy="558161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7B5E69-150A-5346-B6A0-65EA4C11C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0156F56-D5AE-4C6F-B826-C69D1BC521BB}" type="slidenum">
              <a:rPr lang="en-US" smtClean="0"/>
              <a:pPr algn="ctr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44605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10"/>
  <p:tag name="MMPROD_UIDATA" val="&lt;database version=&quot;10.0&quot;&gt;&lt;object type=&quot;1&quot; unique_id=&quot;10001&quot;&gt;&lt;object type=&quot;8&quot; unique_id=&quot;717709&quot;&gt;&lt;/object&gt;&lt;object type=&quot;2&quot; unique_id=&quot;717710&quot;&gt;&lt;object type=&quot;3&quot; unique_id=&quot;717712&quot;&gt;&lt;property id=&quot;20148&quot; value=&quot;5&quot;/&gt;&lt;property id=&quot;20300&quot; value=&quot;Slide 10 - &amp;quot;Section Divider&amp;quot;&quot;/&gt;&lt;property id=&quot;20307&quot; value=&quot;274&quot;/&gt;&lt;/object&gt;&lt;object type=&quot;3&quot; unique_id=&quot;717778&quot;&gt;&lt;property id=&quot;20148&quot; value=&quot;5&quot;/&gt;&lt;property id=&quot;20300&quot; value=&quot;Slide 1 - &amp;quot;Title Slide&amp;quot;&quot;/&gt;&lt;property id=&quot;20307&quot; value=&quot;273&quot;/&gt;&lt;/object&gt;&lt;object type=&quot;3&quot; unique_id=&quot;717779&quot;&gt;&lt;property id=&quot;20148&quot; value=&quot;5&quot;/&gt;&lt;property id=&quot;20300&quot; value=&quot;Slide 20&quot;/&gt;&lt;property id=&quot;20307&quot; value=&quot;278&quot;/&gt;&lt;/object&gt;&lt;object type=&quot;3&quot; unique_id=&quot;717900&quot;&gt;&lt;property id=&quot;20148&quot; value=&quot;5&quot;/&gt;&lt;property id=&quot;20300&quot; value=&quot;Slide 11 - &amp;quot;White Content Slide – Graphic Footer &amp;amp; Header&amp;quot;&quot;/&gt;&lt;property id=&quot;20307&quot; value=&quot;279&quot;/&gt;&lt;/object&gt;&lt;object type=&quot;3&quot; unique_id=&quot;717901&quot;&gt;&lt;property id=&quot;20148&quot; value=&quot;5&quot;/&gt;&lt;property id=&quot;20300&quot; value=&quot;Slide 18 - &amp;quot;Black Content Slide – Graphic Footer&amp;quot;&quot;/&gt;&lt;property id=&quot;20307&quot; value=&quot;283&quot;/&gt;&lt;/object&gt;&lt;object type=&quot;3&quot; unique_id=&quot;717902&quot;&gt;&lt;property id=&quot;20148&quot; value=&quot;5&quot;/&gt;&lt;property id=&quot;20300&quot; value=&quot;Slide 17 - &amp;quot;Black Content Slide – Graphic Footer &amp;amp; Header&amp;quot;&quot;/&gt;&lt;property id=&quot;20307&quot; value=&quot;284&quot;/&gt;&lt;/object&gt;&lt;object type=&quot;3&quot; unique_id=&quot;1709896&quot;&gt;&lt;property id=&quot;20148&quot; value=&quot;5&quot;/&gt;&lt;property id=&quot;20300&quot; value=&quot;Slide 2 - &amp;quot;Additional templates and more resources&amp;quot;&quot;/&gt;&lt;property id=&quot;20307&quot; value=&quot;292&quot;/&gt;&lt;/object&gt;&lt;object type=&quot;3&quot; unique_id=&quot;1709897&quot;&gt;&lt;property id=&quot;20148&quot; value=&quot;5&quot;/&gt;&lt;property id=&quot;20300&quot; value=&quot;Slide 3 - &amp;quot;How to save this as a template within PowerPoint&amp;quot;&quot;/&gt;&lt;property id=&quot;20307&quot; value=&quot;293&quot;/&gt;&lt;/object&gt;&lt;object type=&quot;3&quot; unique_id=&quot;1709898&quot;&gt;&lt;property id=&quot;20148&quot; value=&quot;5&quot;/&gt;&lt;property id=&quot;20300&quot; value=&quot;Slide 5 - &amp;quot;Using Footers and Page Numbers&amp;quot;&quot;/&gt;&lt;property id=&quot;20307&quot; value=&quot;294&quot;/&gt;&lt;/object&gt;&lt;object type=&quot;3&quot; unique_id=&quot;1709899&quot;&gt;&lt;property id=&quot;20148&quot; value=&quot;5&quot;/&gt;&lt;property id=&quot;20300&quot; value=&quot;Slide 12 - &amp;quot;White Content Slide – Graphic Footer&amp;quot;&quot;/&gt;&lt;property id=&quot;20307&quot; value=&quot;287&quot;/&gt;&lt;/object&gt;&lt;object type=&quot;3&quot; unique_id=&quot;1709900&quot;&gt;&lt;property id=&quot;20148&quot; value=&quot;5&quot;/&gt;&lt;property id=&quot;20300&quot; value=&quot;Slide 13 - &amp;quot;White Content Slide – No Graphic&amp;quot;&quot;/&gt;&lt;property id=&quot;20307&quot; value=&quot;288&quot;/&gt;&lt;/object&gt;&lt;object type=&quot;3&quot; unique_id=&quot;1709901&quot;&gt;&lt;property id=&quot;20148&quot; value=&quot;5&quot;/&gt;&lt;property id=&quot;20300&quot; value=&quot;Slide 14 - &amp;quot;Gray Content Slide – Graphic Footer &amp;amp; Header&amp;quot;&quot;/&gt;&lt;property id=&quot;20307&quot; value=&quot;289&quot;/&gt;&lt;/object&gt;&lt;object type=&quot;3&quot; unique_id=&quot;1709902&quot;&gt;&lt;property id=&quot;20148&quot; value=&quot;5&quot;/&gt;&lt;property id=&quot;20300&quot; value=&quot;Slide 15 - &amp;quot;Gray Content Slide – Graphic Footer&amp;quot;&quot;/&gt;&lt;property id=&quot;20307&quot; value=&quot;290&quot;/&gt;&lt;/object&gt;&lt;object type=&quot;3&quot; unique_id=&quot;1709903&quot;&gt;&lt;property id=&quot;20148&quot; value=&quot;5&quot;/&gt;&lt;property id=&quot;20300&quot; value=&quot;Slide 16 - &amp;quot;Gray Content Slide – No Graphic&amp;quot;&quot;/&gt;&lt;property id=&quot;20307&quot; value=&quot;291&quot;/&gt;&lt;/object&gt;&lt;object type=&quot;3&quot; unique_id=&quot;1709904&quot;&gt;&lt;property id=&quot;20148&quot; value=&quot;5&quot;/&gt;&lt;property id=&quot;20300&quot; value=&quot;Slide 19 - &amp;quot;Black Content Slide – No Graphic&amp;quot;&quot;/&gt;&lt;property id=&quot;20307&quot; value=&quot;286&quot;/&gt;&lt;/object&gt;&lt;object type=&quot;3&quot; unique_id=&quot;1709905&quot;&gt;&lt;property id=&quot;20148&quot; value=&quot;5&quot;/&gt;&lt;property id=&quot;20300&quot; value=&quot;Slide 21&quot;/&gt;&lt;property id=&quot;20307&quot; value=&quot;285&quot;/&gt;&lt;/object&gt;&lt;object type=&quot;3&quot; unique_id=&quot;1710038&quot;&gt;&lt;property id=&quot;20148&quot; value=&quot;5&quot;/&gt;&lt;property id=&quot;20300&quot; value=&quot;Slide 4 - &amp;quot;Slide layouts&amp;quot;&quot;/&gt;&lt;property id=&quot;20307&quot; value=&quot;298&quot;/&gt;&lt;/object&gt;&lt;object type=&quot;3&quot; unique_id=&quot;1710039&quot;&gt;&lt;property id=&quot;20148&quot; value=&quot;5&quot;/&gt;&lt;property id=&quot;20300&quot; value=&quot;Slide 6 - &amp;quot;Converting old presentations to this template&amp;quot;&quot;/&gt;&lt;property id=&quot;20307&quot; value=&quot;295&quot;/&gt;&lt;/object&gt;&lt;object type=&quot;3&quot; unique_id=&quot;1710040&quot;&gt;&lt;property id=&quot;20148&quot; value=&quot;5&quot;/&gt;&lt;property id=&quot;20300&quot; value=&quot;Slide 7 - &amp;quot;Bar charts&amp;quot;&quot;/&gt;&lt;property id=&quot;20307&quot; value=&quot;296&quot;/&gt;&lt;/object&gt;&lt;object type=&quot;3&quot; unique_id=&quot;1710041&quot;&gt;&lt;property id=&quot;20148&quot; value=&quot;5&quot;/&gt;&lt;property id=&quot;20300&quot; value=&quot;Slide 8 - &amp;quot;Pie charts&amp;quot;&quot;/&gt;&lt;property id=&quot;20307&quot; value=&quot;297&quot;/&gt;&lt;/object&gt;&lt;object type=&quot;3&quot; unique_id=&quot;1710042&quot;&gt;&lt;property id=&quot;20148&quot; value=&quot;5&quot;/&gt;&lt;property id=&quot;20300&quot; value=&quot;Slide 9 - &amp;quot;Color palette&amp;quot;&quot;/&gt;&lt;property id=&quot;20307&quot; value=&quot;299&quot;/&gt;&lt;/object&gt;&lt;/object&gt;&lt;/object&gt;&lt;/database&gt;"/>
  <p:tag name="SECTOMILLISECCONVERTED" val="1"/>
</p:tagLst>
</file>

<file path=ppt/theme/theme1.xml><?xml version="1.0" encoding="utf-8"?>
<a:theme xmlns:a="http://schemas.openxmlformats.org/drawingml/2006/main" name="Adobe Master - Noorlander - 2019">
  <a:themeElements>
    <a:clrScheme name="Adobe 2009">
      <a:dk1>
        <a:srgbClr val="000000"/>
      </a:dk1>
      <a:lt1>
        <a:sysClr val="window" lastClr="FFFFFF"/>
      </a:lt1>
      <a:dk2>
        <a:srgbClr val="6B737B"/>
      </a:dk2>
      <a:lt2>
        <a:srgbClr val="DADDE0"/>
      </a:lt2>
      <a:accent1>
        <a:srgbClr val="C1D82F"/>
      </a:accent1>
      <a:accent2>
        <a:srgbClr val="00A4E4"/>
      </a:accent2>
      <a:accent3>
        <a:srgbClr val="8348B5"/>
      </a:accent3>
      <a:accent4>
        <a:srgbClr val="FBB034"/>
      </a:accent4>
      <a:accent5>
        <a:srgbClr val="FFDD00"/>
      </a:accent5>
      <a:accent6>
        <a:srgbClr val="FF0000"/>
      </a:accent6>
      <a:hlink>
        <a:srgbClr val="000000"/>
      </a:hlink>
      <a:folHlink>
        <a:srgbClr val="3F3F3F"/>
      </a:folHlink>
    </a:clrScheme>
    <a:fontScheme name="Adobe Clean 2009">
      <a:majorFont>
        <a:latin typeface="Adobe Clean"/>
        <a:ea typeface=""/>
        <a:cs typeface=""/>
      </a:majorFont>
      <a:minorFont>
        <a:latin typeface="Adobe Clean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868</Words>
  <Application>Microsoft Macintosh PowerPoint</Application>
  <PresentationFormat>Custom</PresentationFormat>
  <Paragraphs>95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9" baseType="lpstr">
      <vt:lpstr>Adobe Clean</vt:lpstr>
      <vt:lpstr>Adobe Clean Light</vt:lpstr>
      <vt:lpstr>Arial</vt:lpstr>
      <vt:lpstr>Calibri</vt:lpstr>
      <vt:lpstr>Georgia</vt:lpstr>
      <vt:lpstr>Gill Sans MT</vt:lpstr>
      <vt:lpstr>Gudea</vt:lpstr>
      <vt:lpstr>Impact</vt:lpstr>
      <vt:lpstr>Roboto</vt:lpstr>
      <vt:lpstr>Wingdings</vt:lpstr>
      <vt:lpstr>Adobe Master - Noorlander - 2019</vt:lpstr>
      <vt:lpstr>Badge</vt:lpstr>
      <vt:lpstr>Java Dev Camp {girls edition}: take 2- welcome back!</vt:lpstr>
      <vt:lpstr>Agenda  -first 2 sessions in review-</vt:lpstr>
      <vt:lpstr>GIT Review</vt:lpstr>
      <vt:lpstr>Git Flow</vt:lpstr>
      <vt:lpstr>Get up to date with master brach</vt:lpstr>
      <vt:lpstr>The Advertising Model</vt:lpstr>
      <vt:lpstr>PowerPoint Presentation</vt:lpstr>
      <vt:lpstr>ERD</vt:lpstr>
      <vt:lpstr>PowerPoint Presentation</vt:lpstr>
      <vt:lpstr>@SpringBootApplication where the magic happens</vt:lpstr>
      <vt:lpstr>DAO PATTERN</vt:lpstr>
      <vt:lpstr>The Service Layer</vt:lpstr>
      <vt:lpstr>MAVEN review</vt:lpstr>
      <vt:lpstr>KEY concepts</vt:lpstr>
      <vt:lpstr>Understanding the project’s pom.xml files</vt:lpstr>
      <vt:lpstr>Build commands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Dev Camp {girls edition}</dc:title>
  <dc:creator>Ana-Maria Raileanu</dc:creator>
  <cp:lastModifiedBy>Ana-Maria Raileanu</cp:lastModifiedBy>
  <cp:revision>16</cp:revision>
  <dcterms:created xsi:type="dcterms:W3CDTF">2019-10-22T15:37:54Z</dcterms:created>
  <dcterms:modified xsi:type="dcterms:W3CDTF">2020-07-20T11:39:14Z</dcterms:modified>
</cp:coreProperties>
</file>